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303" r:id="rId5"/>
    <p:sldId id="369" r:id="rId6"/>
    <p:sldId id="262" r:id="rId7"/>
    <p:sldId id="372" r:id="rId8"/>
    <p:sldId id="370" r:id="rId9"/>
    <p:sldId id="371" r:id="rId10"/>
    <p:sldId id="373" r:id="rId11"/>
    <p:sldId id="304" r:id="rId12"/>
    <p:sldId id="374" r:id="rId13"/>
    <p:sldId id="376" r:id="rId14"/>
    <p:sldId id="375" r:id="rId15"/>
    <p:sldId id="378" r:id="rId16"/>
    <p:sldId id="379" r:id="rId17"/>
    <p:sldId id="380" r:id="rId18"/>
    <p:sldId id="381" r:id="rId19"/>
    <p:sldId id="382" r:id="rId20"/>
    <p:sldId id="385" r:id="rId21"/>
    <p:sldId id="383" r:id="rId22"/>
    <p:sldId id="377" r:id="rId23"/>
    <p:sldId id="386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841"/>
    <a:srgbClr val="A50033"/>
    <a:srgbClr val="00A6D7"/>
    <a:srgbClr val="01B8C9"/>
    <a:srgbClr val="0176C2"/>
    <a:srgbClr val="0066A2"/>
    <a:srgbClr val="009B77"/>
    <a:srgbClr val="FFB81C"/>
    <a:srgbClr val="E03C31"/>
    <a:srgbClr val="6F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BB5B7-5E56-7CAA-F021-24194E7F8B25}" v="7" dt="2025-06-13T11:44:07.36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1" autoAdjust="0"/>
    <p:restoredTop sz="95909"/>
  </p:normalViewPr>
  <p:slideViewPr>
    <p:cSldViewPr snapToGrid="0" snapToObjects="1">
      <p:cViewPr varScale="1">
        <p:scale>
          <a:sx n="64" d="100"/>
          <a:sy n="64" d="100"/>
        </p:scale>
        <p:origin x="3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cabboi@tudelft.nl" userId="S::urn:spo:guest#a.cabboi@tudelft.nl::" providerId="AD" clId="Web-{3BABB5B7-5E56-7CAA-F021-24194E7F8B25}"/>
    <pc:docChg chg="modSld">
      <pc:chgData name="a.cabboi@tudelft.nl" userId="S::urn:spo:guest#a.cabboi@tudelft.nl::" providerId="AD" clId="Web-{3BABB5B7-5E56-7CAA-F021-24194E7F8B25}" dt="2025-06-13T11:44:07.366" v="4" actId="20577"/>
      <pc:docMkLst>
        <pc:docMk/>
      </pc:docMkLst>
      <pc:sldChg chg="modSp">
        <pc:chgData name="a.cabboi@tudelft.nl" userId="S::urn:spo:guest#a.cabboi@tudelft.nl::" providerId="AD" clId="Web-{3BABB5B7-5E56-7CAA-F021-24194E7F8B25}" dt="2025-06-13T11:44:07.366" v="4" actId="20577"/>
        <pc:sldMkLst>
          <pc:docMk/>
          <pc:sldMk cId="151152385" sldId="369"/>
        </pc:sldMkLst>
        <pc:spChg chg="mod">
          <ac:chgData name="a.cabboi@tudelft.nl" userId="S::urn:spo:guest#a.cabboi@tudelft.nl::" providerId="AD" clId="Web-{3BABB5B7-5E56-7CAA-F021-24194E7F8B25}" dt="2025-06-13T11:44:07.366" v="4" actId="20577"/>
          <ac:spMkLst>
            <pc:docMk/>
            <pc:sldMk cId="151152385" sldId="369"/>
            <ac:spMk id="3" creationId="{A3C05127-6371-8486-F0B4-19A104B36C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45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6CC24A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FD562B1-BCC1-B244-96D2-5173AD701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450" y="5847858"/>
            <a:ext cx="1460500" cy="698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D23CA7-B714-F332-A930-4EEABC49D6EE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282F758C-96DE-F79E-CD62-0B2C71EB8DD2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84A1054A-835A-C9BB-159A-809E2EAB0F8B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04144EA5-CF99-EB22-6C4D-97CC3E00AB0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9FA3DBEB-FA6A-A824-8378-185A74F362AD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4CC8CBA-2A39-98BA-EAFD-C34D1DCCF6CD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17B39B0E-5B0D-9927-CB9C-3AB8F125BCF2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7A485E7-0741-2520-D249-49A0FF67384E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2900FD93-92E2-98B0-45A1-C220948BFE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448D5AB-56AC-5B42-0D8E-3443A5F60CD0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5756472-E828-6430-CCC0-6164D5B45FD8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FE1129FB-C814-9D9A-23A2-C699AF1B92E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4ED0B218-B1D0-83F3-560E-EB4E31E05134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8E3203B8-0FF6-D429-F346-6D8EB1C63F75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11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0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2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Alleen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titel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E6D7CA-9B46-E46C-4222-849038041943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774D29EA-407C-4524-6C19-F737EE7699ED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CC64BF20-4BC3-FA04-C40E-D888551904E9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C4A19F5E-D5B5-6F9D-BE70-820A390364A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093F9051-E1B6-92A9-8DA0-E47F12B53FDC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2B3B4B1D-DA21-F8F5-C036-D0B299E483E3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AB3007CB-EB9C-A432-8151-C9442B931E4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CAB154C-089A-A075-1805-29C1C2E70E56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4975C522-E3F7-761C-A193-701C081C30E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D620E3A-4A5E-11A5-8454-25937019C34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C0F68169-6A7C-1331-DF1A-C1CAD0E849A5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0B2556FE-2BDA-7278-70CF-4B41F0FBF310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15285EFF-69DC-6DB0-81B1-5EF3809004B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4A11A2BD-88AD-B54E-F524-3A40D203284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684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Body Level One…"/>
          <p:cNvSpPr txBox="1">
            <a:spLocks noGrp="1"/>
          </p:cNvSpPr>
          <p:nvPr>
            <p:ph type="body" idx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indent="0" algn="ctr">
              <a:buClrTx/>
              <a:buSzTx/>
              <a:buFont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94" name="Tekstvak 6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Tekst</a:t>
            </a:r>
            <a:r>
              <a:rPr dirty="0">
                <a:solidFill>
                  <a:schemeClr val="tx1"/>
                </a:solidFill>
              </a:rPr>
              <a:t> (Wit)</a:t>
            </a:r>
          </a:p>
        </p:txBody>
      </p:sp>
      <p:sp>
        <p:nvSpPr>
          <p:cNvPr id="7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C294A7-9E89-BBF9-ACEC-E1B0EE6C7558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CEDF56E0-65DC-DB14-0424-856A36460EE9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DA52D894-1346-17A2-579D-DDB5A8193E03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69A3717E-4E67-A0CF-0267-55C2CCC39140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FE1FD93E-E718-273C-61F5-49A4BF85536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FC0CE83-C6C3-E898-FF2A-7C5D87F3A4C0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6C2C962B-4AFB-BAFA-3387-CC58C2C2E5D8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84C1147C-28F3-5282-C4C1-2965C6BAD438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51A3CB89-269F-4D60-28C8-7436E8344F80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4506FAC0-42D4-ED8F-3ACD-33C65C573E6B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882B984B-E77F-D6E1-438A-F3F3AC0F6936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A304DA1C-F988-B353-D7F2-361D6AAB35C4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AF57F1C-4D90-9529-9418-7C8287FBB247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60B90420-9BB2-7DBB-B650-04518FE5B6A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1B8C9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F0ABF8FD-475B-8344-9393-4BC5BAD9A7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Logo (</a:t>
            </a:r>
            <a:r>
              <a:rPr dirty="0" err="1">
                <a:solidFill>
                  <a:schemeClr val="tx1"/>
                </a:solidFill>
              </a:rPr>
              <a:t>Animatie</a:t>
            </a:r>
            <a:r>
              <a:rPr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200">
                <a:solidFill>
                  <a:srgbClr val="A6A6A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1A80FD-2CA8-17DE-01B0-6834BDEB2B59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6E531BAD-BA54-79AF-6F09-ECD85125907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33E21D9E-B033-D6A4-2D4E-E7C3BC29BE32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A896D7E-3E7D-EA59-E08E-7F161441EE28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27E43984-F384-F21F-8469-814149357BE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9B9CBF6C-D7DD-1FBA-8852-88B5A45D4E8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95ED7A00-2015-D1DF-BDC2-BA453CBE00A3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72B6209-AB0F-2555-7997-A009584D9170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A3F1C66E-0988-F08B-6891-5B3CEE7B4D23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ECB7149-7397-4F1A-9988-31CC388F30A3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12E5B67E-9451-EB66-CA14-C55DA04B2979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D53BE5A4-4F6E-F73A-9845-474C05C13CDA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3657350-B9B4-CCAE-FD7B-7396D49059F9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25C5D61-CA3C-BBBC-335F-C9BEC78AA089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73" r:id="rId4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7.w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16.bin"/><Relationship Id="rId3" Type="http://schemas.openxmlformats.org/officeDocument/2006/relationships/image" Target="../media/image38.wmf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45.wmf"/><Relationship Id="rId25" Type="http://schemas.openxmlformats.org/officeDocument/2006/relationships/image" Target="../media/image49.wmf"/><Relationship Id="rId2" Type="http://schemas.openxmlformats.org/officeDocument/2006/relationships/oleObject" Target="../embeddings/oleObject8.bin"/><Relationship Id="rId16" Type="http://schemas.openxmlformats.org/officeDocument/2006/relationships/oleObject" Target="../embeddings/oleObject15.bin"/><Relationship Id="rId20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2.wmf"/><Relationship Id="rId24" Type="http://schemas.openxmlformats.org/officeDocument/2006/relationships/oleObject" Target="../embeddings/oleObject19.bin"/><Relationship Id="rId5" Type="http://schemas.openxmlformats.org/officeDocument/2006/relationships/image" Target="../media/image39.wmf"/><Relationship Id="rId15" Type="http://schemas.openxmlformats.org/officeDocument/2006/relationships/image" Target="../media/image44.wmf"/><Relationship Id="rId23" Type="http://schemas.openxmlformats.org/officeDocument/2006/relationships/image" Target="../media/image48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50.wmf"/><Relationship Id="rId7" Type="http://schemas.openxmlformats.org/officeDocument/2006/relationships/image" Target="../media/image52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1.wmf"/><Relationship Id="rId10" Type="http://schemas.openxmlformats.org/officeDocument/2006/relationships/image" Target="../media/image54.jp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3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59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55.wmf"/><Relationship Id="rId21" Type="http://schemas.openxmlformats.org/officeDocument/2006/relationships/image" Target="../media/image62.wmf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60.wmf"/><Relationship Id="rId25" Type="http://schemas.openxmlformats.org/officeDocument/2006/relationships/image" Target="../media/image64.wmf"/><Relationship Id="rId2" Type="http://schemas.openxmlformats.org/officeDocument/2006/relationships/oleObject" Target="../embeddings/oleObject24.bin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58.emf"/><Relationship Id="rId24" Type="http://schemas.openxmlformats.org/officeDocument/2006/relationships/oleObject" Target="../embeddings/oleObject33.bin"/><Relationship Id="rId5" Type="http://schemas.openxmlformats.org/officeDocument/2006/relationships/image" Target="../media/image56.wmf"/><Relationship Id="rId15" Type="http://schemas.openxmlformats.org/officeDocument/2006/relationships/image" Target="../media/image48.wmf"/><Relationship Id="rId23" Type="http://schemas.openxmlformats.org/officeDocument/2006/relationships/image" Target="../media/image63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44.wmf"/><Relationship Id="rId14" Type="http://schemas.openxmlformats.org/officeDocument/2006/relationships/oleObject" Target="../embeddings/oleObject18.bin"/><Relationship Id="rId22" Type="http://schemas.openxmlformats.org/officeDocument/2006/relationships/oleObject" Target="../embeddings/oleObject3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image" Target="../media/image65.wmf"/><Relationship Id="rId7" Type="http://schemas.openxmlformats.org/officeDocument/2006/relationships/image" Target="../media/image66.wmf"/><Relationship Id="rId12" Type="http://schemas.openxmlformats.org/officeDocument/2006/relationships/image" Target="../media/image69.jpg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68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67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68E23B95-0427-4519-B3CF-686C9286D4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98498" y="6510371"/>
            <a:ext cx="1454913" cy="688793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05D4E6C-3BAA-4FB2-B07C-A512F5F85C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" y="-15834"/>
            <a:ext cx="12191998" cy="6869608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Vertical Text Placeholder 18">
            <a:extLst>
              <a:ext uri="{FF2B5EF4-FFF2-40B4-BE49-F238E27FC236}">
                <a16:creationId xmlns:a16="http://schemas.microsoft.com/office/drawing/2014/main" id="{60AE976A-F7FB-4937-8D43-09C94C8BE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84688" y="714255"/>
            <a:ext cx="8222623" cy="1222408"/>
          </a:xfrm>
        </p:spPr>
        <p:txBody>
          <a:bodyPr/>
          <a:lstStyle/>
          <a:p>
            <a:r>
              <a:rPr lang="nl-NL" sz="42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Summer School</a:t>
            </a:r>
          </a:p>
          <a:p>
            <a:r>
              <a:rPr lang="nl-NL" sz="42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Advanced </a:t>
            </a:r>
            <a:r>
              <a:rPr lang="nl-NL" sz="4200" b="0" i="0" u="none" strike="noStrike" baseline="0" dirty="0" err="1">
                <a:solidFill>
                  <a:schemeClr val="tx1"/>
                </a:solidFill>
                <a:latin typeface="Calibri" panose="020F0502020204030204" pitchFamily="34" charset="0"/>
              </a:rPr>
              <a:t>Structural</a:t>
            </a:r>
            <a:r>
              <a:rPr lang="nl-NL" sz="4200" b="0" i="0" u="none" strike="noStrike" baseline="0" dirty="0">
                <a:solidFill>
                  <a:schemeClr val="tx1"/>
                </a:solidFill>
                <a:latin typeface="Calibri" panose="020F0502020204030204" pitchFamily="34" charset="0"/>
              </a:rPr>
              <a:t> Dynamics</a:t>
            </a:r>
          </a:p>
          <a:p>
            <a:r>
              <a:rPr lang="nl-NL" sz="3000" dirty="0" err="1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June</a:t>
            </a:r>
            <a:r>
              <a:rPr lang="nl-NL" sz="3000" dirty="0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 16</a:t>
            </a:r>
            <a:r>
              <a:rPr lang="nl-NL" sz="3000" baseline="30000" dirty="0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th</a:t>
            </a:r>
            <a:r>
              <a:rPr lang="nl-NL" sz="3000" dirty="0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-19</a:t>
            </a:r>
            <a:r>
              <a:rPr lang="nl-NL" sz="3000" baseline="30000" dirty="0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th</a:t>
            </a:r>
            <a:r>
              <a:rPr lang="nl-NL" sz="3000" dirty="0">
                <a:solidFill>
                  <a:schemeClr val="tx1"/>
                </a:solidFill>
                <a:latin typeface="Calibri" panose="020F0502020204030204" pitchFamily="34" charset="0"/>
                <a:ea typeface="Roboto Slab Medium" pitchFamily="2" charset="0"/>
              </a:rPr>
              <a:t> 2025, Copenhagen (Denmark)</a:t>
            </a:r>
            <a:endParaRPr lang="nl-NL" sz="3000" dirty="0">
              <a:solidFill>
                <a:schemeClr val="tx1"/>
              </a:solidFill>
              <a:latin typeface="Roboto Slab Medium" pitchFamily="2" charset="0"/>
              <a:ea typeface="Roboto Slab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F7AD8-CC23-9468-9434-6DD31A7D74C7}"/>
              </a:ext>
            </a:extLst>
          </p:cNvPr>
          <p:cNvSpPr txBox="1"/>
          <p:nvPr/>
        </p:nvSpPr>
        <p:spPr>
          <a:xfrm>
            <a:off x="443865" y="2558234"/>
            <a:ext cx="11510009" cy="3985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nl-NL" sz="4400" b="0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Fast</a:t>
            </a:r>
            <a:r>
              <a:rPr lang="nl-NL" sz="44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-slow motion analysis </a:t>
            </a:r>
          </a:p>
          <a:p>
            <a:pPr algn="ctr"/>
            <a:r>
              <a:rPr lang="nl-NL" sz="44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for friction-related problems</a:t>
            </a:r>
          </a:p>
          <a:p>
            <a:pPr algn="ctr"/>
            <a:r>
              <a:rPr lang="nl-NL" sz="4400" dirty="0">
                <a:solidFill>
                  <a:srgbClr val="FFFFFF"/>
                </a:solidFill>
                <a:latin typeface="Calibri" panose="020F0502020204030204" pitchFamily="34" charset="0"/>
              </a:rPr>
              <a:t>Lecture 1</a:t>
            </a:r>
          </a:p>
          <a:p>
            <a:pPr algn="ctr"/>
            <a:endParaRPr lang="nl-NL" sz="2500" b="0" i="0" u="none" strike="noStrike" baseline="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r>
              <a:rPr lang="nl-NL" sz="1600" b="0" i="0" u="none" strike="noStrike" baseline="0" dirty="0" err="1">
                <a:solidFill>
                  <a:srgbClr val="FFFFFF"/>
                </a:solidFill>
                <a:latin typeface="Calibri" panose="020F0502020204030204" pitchFamily="34" charset="0"/>
              </a:rPr>
              <a:t>Lecturer</a:t>
            </a:r>
            <a:r>
              <a:rPr lang="nl-NL" sz="1600" b="0" i="0" u="none" strike="noStrike" baseline="0" dirty="0">
                <a:solidFill>
                  <a:srgbClr val="FFFFFF"/>
                </a:solidFill>
                <a:latin typeface="Calibri" panose="020F0502020204030204" pitchFamily="34" charset="0"/>
              </a:rPr>
              <a:t>: Alessandro Cabboi</a:t>
            </a:r>
          </a:p>
          <a:p>
            <a:pPr algn="ctr"/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Assistant Professor and Acting Section Head</a:t>
            </a:r>
          </a:p>
          <a:p>
            <a:pPr algn="ctr"/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Section of Mechanics and Physics of Structures</a:t>
            </a:r>
          </a:p>
          <a:p>
            <a:pPr algn="ctr"/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Department</a:t>
            </a:r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 of Engineering </a:t>
            </a:r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Structures</a:t>
            </a:r>
            <a:endParaRPr lang="nl-NL" sz="16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Faculty</a:t>
            </a:r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 of </a:t>
            </a:r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Civil</a:t>
            </a:r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 Enginering </a:t>
            </a:r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and</a:t>
            </a:r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latin typeface="Calibri" panose="020F0502020204030204" pitchFamily="34" charset="0"/>
              </a:rPr>
              <a:t>Geosciences</a:t>
            </a:r>
            <a:endParaRPr lang="nl-NL" sz="16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/>
            <a:r>
              <a:rPr lang="nl-NL" sz="1600" dirty="0">
                <a:solidFill>
                  <a:srgbClr val="FFFFFF"/>
                </a:solidFill>
                <a:latin typeface="Calibri" panose="020F0502020204030204" pitchFamily="34" charset="0"/>
              </a:rPr>
              <a:t>Email: A.Cabboi@tudelft.nl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355478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F9A1F73E-667C-A4F5-2DF2-9FC174D691C2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98647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3200" dirty="0"/>
              <a:t>What are the current challenges concerning the interaction of friction and vibration ?</a:t>
            </a:r>
            <a:endParaRPr sz="32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7C554F3-2BFD-CD21-E711-A797AEE93CE2}"/>
              </a:ext>
            </a:extLst>
          </p:cNvPr>
          <p:cNvSpPr txBox="1"/>
          <p:nvPr/>
        </p:nvSpPr>
        <p:spPr>
          <a:xfrm>
            <a:off x="558661" y="1401688"/>
            <a:ext cx="11226401" cy="77264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Commonly, you see studies focused on this type of question: </a:t>
            </a:r>
          </a:p>
          <a:p>
            <a:pPr marL="12700" marR="5080" algn="ctr">
              <a:lnSpc>
                <a:spcPts val="2590"/>
              </a:lnSpc>
              <a:spcBef>
                <a:spcPts val="425"/>
              </a:spcBef>
            </a:pPr>
            <a:r>
              <a:rPr lang="en-GB" sz="2200" b="1" dirty="0"/>
              <a:t>How does friction influence the vibration response?</a:t>
            </a:r>
            <a:endParaRPr sz="2200" b="1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C5C311F-27D4-66D5-6965-C978B701F41E}"/>
              </a:ext>
            </a:extLst>
          </p:cNvPr>
          <p:cNvSpPr txBox="1"/>
          <p:nvPr/>
        </p:nvSpPr>
        <p:spPr>
          <a:xfrm>
            <a:off x="558660" y="2455876"/>
            <a:ext cx="11226401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However, what if we want to exploit vibration to alter/control the friction process?</a:t>
            </a:r>
            <a:endParaRPr sz="2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86C274B-CE53-0AEE-5AFB-15FD7FB360B7}"/>
              </a:ext>
            </a:extLst>
          </p:cNvPr>
          <p:cNvSpPr txBox="1"/>
          <p:nvPr/>
        </p:nvSpPr>
        <p:spPr>
          <a:xfrm>
            <a:off x="465937" y="3080174"/>
            <a:ext cx="11226401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200" b="1" dirty="0"/>
              <a:t>Open challenges </a:t>
            </a:r>
            <a:r>
              <a:rPr lang="en-GB" sz="2200" dirty="0"/>
              <a:t>(many actually, here are just some of them):</a:t>
            </a:r>
            <a:endParaRPr sz="22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FB04CB0-2236-6E03-B8B3-D7B02F9ABB25}"/>
              </a:ext>
            </a:extLst>
          </p:cNvPr>
          <p:cNvSpPr txBox="1"/>
          <p:nvPr/>
        </p:nvSpPr>
        <p:spPr>
          <a:xfrm>
            <a:off x="623590" y="3522980"/>
            <a:ext cx="11226401" cy="36298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In general, we never know the exact friction/contact law governing the material pair. </a:t>
            </a:r>
            <a:endParaRPr sz="2000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B195CA9-E53D-9274-0B11-4F2103E5E7FC}"/>
              </a:ext>
            </a:extLst>
          </p:cNvPr>
          <p:cNvSpPr txBox="1"/>
          <p:nvPr/>
        </p:nvSpPr>
        <p:spPr>
          <a:xfrm>
            <a:off x="623587" y="4050224"/>
            <a:ext cx="11226401" cy="102983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For now, one mechanism is known the can govern the vibration-induced friction modulation: </a:t>
            </a:r>
            <a:r>
              <a:rPr lang="en-GB" sz="2000" b="1" dirty="0"/>
              <a:t>redirection of the friction force </a:t>
            </a:r>
            <a:r>
              <a:rPr lang="en-GB" sz="2000" dirty="0"/>
              <a:t>throughout one cycle of vibration. However, </a:t>
            </a:r>
            <a:r>
              <a:rPr lang="en-GB" sz="2000" b="1" dirty="0"/>
              <a:t>are there other mechanisms at play</a:t>
            </a:r>
            <a:r>
              <a:rPr lang="en-GB" sz="2000" dirty="0"/>
              <a:t>? If so, are they relevant?</a:t>
            </a:r>
            <a:endParaRPr sz="2000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E6A1928-8986-A36C-EF67-5B853D10B755}"/>
              </a:ext>
            </a:extLst>
          </p:cNvPr>
          <p:cNvSpPr txBox="1"/>
          <p:nvPr/>
        </p:nvSpPr>
        <p:spPr>
          <a:xfrm>
            <a:off x="623586" y="5220134"/>
            <a:ext cx="11226401" cy="36298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§"/>
            </a:pPr>
            <a:r>
              <a:rPr lang="en-GB" sz="2000" dirty="0"/>
              <a:t>Which is the most optimal/efficient modelling/predictive strategy to control this process? 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EB9AF-CD41-83AF-5576-7F5C0752A6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889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65A11A7D-2B0E-3173-D0CB-9C5FF81FF442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3200" dirty="0"/>
              <a:t>General overview on fast-slow motion induced effects</a:t>
            </a:r>
            <a:endParaRPr sz="32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91C18F3-84FB-DE31-8C90-89A0DFB505F6}"/>
              </a:ext>
            </a:extLst>
          </p:cNvPr>
          <p:cNvSpPr txBox="1"/>
          <p:nvPr/>
        </p:nvSpPr>
        <p:spPr>
          <a:xfrm>
            <a:off x="276121" y="739010"/>
            <a:ext cx="11226401" cy="182421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200" b="1" u="sng" dirty="0"/>
              <a:t>Good references: </a:t>
            </a:r>
          </a:p>
          <a:p>
            <a:pPr marL="469900" marR="5080" indent="-457200">
              <a:lnSpc>
                <a:spcPts val="2590"/>
              </a:lnSpc>
              <a:spcBef>
                <a:spcPts val="425"/>
              </a:spcBef>
              <a:buAutoNum type="arabicParenR"/>
            </a:pPr>
            <a:r>
              <a:rPr lang="en-GB" sz="2200" dirty="0"/>
              <a:t>Vibrations and stability: Advanced theory, Analysis, and Tools , J. J. Thomsen (3</a:t>
            </a:r>
            <a:r>
              <a:rPr lang="en-GB" sz="2200" baseline="30000" dirty="0"/>
              <a:t>rd</a:t>
            </a:r>
            <a:r>
              <a:rPr lang="en-GB" sz="2200" dirty="0"/>
              <a:t> edition) </a:t>
            </a:r>
          </a:p>
          <a:p>
            <a:pPr marL="469900" marR="5080" indent="-457200">
              <a:lnSpc>
                <a:spcPts val="2590"/>
              </a:lnSpc>
              <a:spcBef>
                <a:spcPts val="425"/>
              </a:spcBef>
              <a:buAutoNum type="arabicParenR"/>
            </a:pPr>
            <a:r>
              <a:rPr lang="en-GB" sz="2200" dirty="0"/>
              <a:t>Vibrational mechanics: nonlinear dynamic effects, general approach, applications, I. I. </a:t>
            </a:r>
            <a:r>
              <a:rPr lang="en-GB" sz="2200" dirty="0" err="1"/>
              <a:t>Blekhman</a:t>
            </a:r>
            <a:endParaRPr sz="2200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4463898-1D1F-C3AB-7B88-35826B01C221}"/>
              </a:ext>
            </a:extLst>
          </p:cNvPr>
          <p:cNvSpPr txBox="1"/>
          <p:nvPr/>
        </p:nvSpPr>
        <p:spPr>
          <a:xfrm>
            <a:off x="4999362" y="2369263"/>
            <a:ext cx="2193273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200" b="1" dirty="0"/>
              <a:t>General effects</a:t>
            </a:r>
            <a:endParaRPr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DC6E-BF98-F089-F981-F5108F3BB649}"/>
              </a:ext>
            </a:extLst>
          </p:cNvPr>
          <p:cNvSpPr txBox="1"/>
          <p:nvPr/>
        </p:nvSpPr>
        <p:spPr>
          <a:xfrm>
            <a:off x="787220" y="2831434"/>
            <a:ext cx="2007493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000" dirty="0"/>
              <a:t>Stiffening</a:t>
            </a:r>
            <a:endParaRPr lang="it-IT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3713-9671-CF45-9869-92E9B85D0295}"/>
              </a:ext>
            </a:extLst>
          </p:cNvPr>
          <p:cNvSpPr txBox="1"/>
          <p:nvPr/>
        </p:nvSpPr>
        <p:spPr>
          <a:xfrm>
            <a:off x="5295334" y="2821614"/>
            <a:ext cx="160132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000" dirty="0"/>
              <a:t>Biasing</a:t>
            </a:r>
            <a:endParaRPr lang="it-IT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F7A02-64C6-DEA6-2331-8053758A60D0}"/>
              </a:ext>
            </a:extLst>
          </p:cNvPr>
          <p:cNvSpPr txBox="1"/>
          <p:nvPr/>
        </p:nvSpPr>
        <p:spPr>
          <a:xfrm>
            <a:off x="8995892" y="2840646"/>
            <a:ext cx="250662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000" dirty="0"/>
              <a:t>Smoothening</a:t>
            </a:r>
            <a:endParaRPr lang="it-IT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3BFA0-730D-CAF7-0D7D-4CA389401B65}"/>
              </a:ext>
            </a:extLst>
          </p:cNvPr>
          <p:cNvSpPr txBox="1"/>
          <p:nvPr/>
        </p:nvSpPr>
        <p:spPr>
          <a:xfrm>
            <a:off x="98201" y="3408665"/>
            <a:ext cx="419690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Parametrically-induced change of stiffness </a:t>
            </a:r>
          </a:p>
          <a:p>
            <a:r>
              <a:rPr lang="en-GB" sz="1800" dirty="0"/>
              <a:t>(e.g. Kapitsa’s pendulum)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25651-27D5-D47D-0126-F7815DD4D78A}"/>
              </a:ext>
            </a:extLst>
          </p:cNvPr>
          <p:cNvSpPr txBox="1"/>
          <p:nvPr/>
        </p:nvSpPr>
        <p:spPr>
          <a:xfrm>
            <a:off x="4236528" y="3371444"/>
            <a:ext cx="41128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Change of static equilibrium position</a:t>
            </a:r>
          </a:p>
          <a:p>
            <a:r>
              <a:rPr lang="en-GB" sz="1800" dirty="0"/>
              <a:t>(e.g. Kapitsa’s pendulum, Brumberg’s pipe)</a:t>
            </a:r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DAEE5-C0EB-C8FB-C785-32DCB83506D6}"/>
              </a:ext>
            </a:extLst>
          </p:cNvPr>
          <p:cNvSpPr txBox="1"/>
          <p:nvPr/>
        </p:nvSpPr>
        <p:spPr>
          <a:xfrm>
            <a:off x="8658627" y="3385432"/>
            <a:ext cx="353337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Smoothening discontinuities (</a:t>
            </a:r>
            <a:r>
              <a:rPr lang="en-GB" sz="1800" dirty="0" err="1"/>
              <a:t>e.g.dry</a:t>
            </a:r>
            <a:r>
              <a:rPr lang="en-GB" sz="1800" dirty="0"/>
              <a:t> friction into “viscous friction”)</a:t>
            </a:r>
            <a:endParaRPr lang="it-IT" dirty="0"/>
          </a:p>
        </p:txBody>
      </p:sp>
      <p:pic>
        <p:nvPicPr>
          <p:cNvPr id="14" name="yt1z.net - Kapitza s pendulum (720p)">
            <a:hlinkClick r:id="" action="ppaction://media"/>
            <a:extLst>
              <a:ext uri="{FF2B5EF4-FFF2-40B4-BE49-F238E27FC236}">
                <a16:creationId xmlns:a16="http://schemas.microsoft.com/office/drawing/2014/main" id="{B6B12E6E-B20E-9687-F243-CB098654B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345" y="4306292"/>
            <a:ext cx="4524929" cy="25452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590E1-5488-AB6C-1273-D6E5B0F91F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11</a:t>
            </a:fld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D2BB9-A341-8E88-79CF-11D1B9AFADEF}"/>
              </a:ext>
            </a:extLst>
          </p:cNvPr>
          <p:cNvSpPr txBox="1"/>
          <p:nvPr/>
        </p:nvSpPr>
        <p:spPr>
          <a:xfrm>
            <a:off x="8588388" y="5922964"/>
            <a:ext cx="307518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/>
              <a:t>https://www.youtube.com/watch?v=RJid-eCtLdQ</a:t>
            </a:r>
          </a:p>
        </p:txBody>
      </p:sp>
    </p:spTree>
    <p:extLst>
      <p:ext uri="{BB962C8B-B14F-4D97-AF65-F5344CB8AC3E}">
        <p14:creationId xmlns:p14="http://schemas.microsoft.com/office/powerpoint/2010/main" val="1798466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2" grpId="0"/>
      <p:bldP spid="7" grpId="0"/>
      <p:bldP spid="8" grpId="0"/>
      <p:bldP spid="9" grpId="0"/>
      <p:bldP spid="11" grpId="0"/>
      <p:bldP spid="12" grpId="0"/>
      <p:bldP spid="1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EBEFB33F-BED2-DC55-D121-501ADD715BC1}"/>
              </a:ext>
            </a:extLst>
          </p:cNvPr>
          <p:cNvSpPr txBox="1">
            <a:spLocks noGrp="1"/>
          </p:cNvSpPr>
          <p:nvPr/>
        </p:nvSpPr>
        <p:spPr>
          <a:xfrm>
            <a:off x="1067228" y="89903"/>
            <a:ext cx="1041126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Intuitive example of smoothening: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transforming dry friction into “viscous friction”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93F8A-E94A-AEC6-5E88-B0B464DD3F5B}"/>
              </a:ext>
            </a:extLst>
          </p:cNvPr>
          <p:cNvSpPr txBox="1"/>
          <p:nvPr/>
        </p:nvSpPr>
        <p:spPr>
          <a:xfrm>
            <a:off x="70934" y="1153145"/>
            <a:ext cx="1192347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Experiments date back to the late ’60s, however, compared to other areas, it is still a niche topic: not so many experiments available (often very ideal ones) to fully understand the mechanisms at place. 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79A51-C60E-F745-300D-C90E4827C60C}"/>
              </a:ext>
            </a:extLst>
          </p:cNvPr>
          <p:cNvSpPr txBox="1"/>
          <p:nvPr/>
        </p:nvSpPr>
        <p:spPr>
          <a:xfrm>
            <a:off x="670292" y="1968980"/>
            <a:ext cx="265938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Kapelke, S. et al (2018)</a:t>
            </a:r>
          </a:p>
          <a:p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F6183-4783-2CFE-99B0-C74E5C8E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78"/>
          <a:stretch>
            <a:fillRect/>
          </a:stretch>
        </p:blipFill>
        <p:spPr>
          <a:xfrm>
            <a:off x="70934" y="2382746"/>
            <a:ext cx="3456682" cy="26869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ACD7D-CA87-CC3F-6FD3-C2F7AA89AAE8}"/>
              </a:ext>
            </a:extLst>
          </p:cNvPr>
          <p:cNvCxnSpPr>
            <a:cxnSpLocks/>
          </p:cNvCxnSpPr>
          <p:nvPr/>
        </p:nvCxnSpPr>
        <p:spPr>
          <a:xfrm>
            <a:off x="6141337" y="1960064"/>
            <a:ext cx="10539" cy="476980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AE8798-646E-B39F-59BA-C8101D6BD320}"/>
              </a:ext>
            </a:extLst>
          </p:cNvPr>
          <p:cNvSpPr txBox="1"/>
          <p:nvPr/>
        </p:nvSpPr>
        <p:spPr>
          <a:xfrm>
            <a:off x="371528" y="5058525"/>
            <a:ext cx="572447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/>
              <a:t>Image taken from: Kapelke, S. et al, </a:t>
            </a:r>
            <a:r>
              <a:rPr lang="en-US" sz="1400" b="1" dirty="0"/>
              <a:t>On the effect of longitudinal vibrations on dry friction</a:t>
            </a:r>
            <a:r>
              <a:rPr lang="en-US" sz="1400" dirty="0"/>
              <a:t>, Tribology Letters (2018) 66:79, https://doi.org/10.1007/s11249-018-1031-0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it-IT" dirty="0"/>
          </a:p>
        </p:txBody>
      </p:sp>
      <p:graphicFrame>
        <p:nvGraphicFramePr>
          <p:cNvPr id="12" name="Oggetto 23">
            <a:extLst>
              <a:ext uri="{FF2B5EF4-FFF2-40B4-BE49-F238E27FC236}">
                <a16:creationId xmlns:a16="http://schemas.microsoft.com/office/drawing/2014/main" id="{02DF9852-E651-E0FF-5A8C-9B047D3D7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485751"/>
              </p:ext>
            </p:extLst>
          </p:nvPr>
        </p:nvGraphicFramePr>
        <p:xfrm>
          <a:off x="3890479" y="2382746"/>
          <a:ext cx="1654675" cy="863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39600" imgH="495000" progId="Equation.DSMT4">
                  <p:embed/>
                </p:oleObj>
              </mc:Choice>
              <mc:Fallback>
                <p:oleObj name="Equation" r:id="rId3" imgW="939600" imgH="495000" progId="Equation.DSMT4">
                  <p:embed/>
                  <p:pic>
                    <p:nvPicPr>
                      <p:cNvPr id="4" name="Oggetto 23">
                        <a:extLst>
                          <a:ext uri="{FF2B5EF4-FFF2-40B4-BE49-F238E27FC236}">
                            <a16:creationId xmlns:a16="http://schemas.microsoft.com/office/drawing/2014/main" id="{5E2C9A69-4998-7F9A-A79C-C7440C398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0479" y="2382746"/>
                        <a:ext cx="1654675" cy="863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61823E7-7C1C-0B5D-BE44-794674E273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203152"/>
              </p:ext>
            </p:extLst>
          </p:nvPr>
        </p:nvGraphicFramePr>
        <p:xfrm>
          <a:off x="3890502" y="3400764"/>
          <a:ext cx="968029" cy="750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7960" imgH="393480" progId="Equation.DSMT4">
                  <p:embed/>
                </p:oleObj>
              </mc:Choice>
              <mc:Fallback>
                <p:oleObj name="Equation" r:id="rId5" imgW="507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0502" y="3400764"/>
                        <a:ext cx="968029" cy="750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64BCC7C-3AB7-C972-FFAA-D639DD0567D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46"/>
          <a:stretch>
            <a:fillRect/>
          </a:stretch>
        </p:blipFill>
        <p:spPr>
          <a:xfrm>
            <a:off x="6272859" y="3107499"/>
            <a:ext cx="3683534" cy="29373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0FA759-5DF1-ADDF-DE12-4B2F181F056B}"/>
              </a:ext>
            </a:extLst>
          </p:cNvPr>
          <p:cNvSpPr txBox="1"/>
          <p:nvPr/>
        </p:nvSpPr>
        <p:spPr>
          <a:xfrm>
            <a:off x="6272859" y="2153646"/>
            <a:ext cx="5848207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400"/>
            </a:lvl1pPr>
          </a:lstStyle>
          <a:p>
            <a:r>
              <a:rPr lang="en-US" dirty="0"/>
              <a:t>Images taken from: Gutowski, P., Leus, M. </a:t>
            </a:r>
            <a:r>
              <a:rPr lang="en-US" b="1" dirty="0"/>
              <a:t>Computational model of friction force reduction at arbitrary direction of tangential vibrations and its experimental verification</a:t>
            </a:r>
            <a:r>
              <a:rPr lang="en-US" dirty="0"/>
              <a:t>, Tribology International 143 (2020) 106065.</a:t>
            </a:r>
            <a:br>
              <a:rPr lang="en-US" dirty="0"/>
            </a:br>
            <a:endParaRPr lang="it-I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A7930-A35E-7FFA-E018-FA052C9B6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289" y="4281359"/>
            <a:ext cx="2728777" cy="17634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EE90C-BBC1-5F4A-DAFD-D16C81DF926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495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B29E5792-96CE-CD84-0A25-53AB5F76F62F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Intuitive example of smoothening: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transforming dry friction into “viscous friction”</a:t>
            </a:r>
            <a:endParaRPr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C00D0-8432-641C-4074-CC4D802E2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0" y="1904476"/>
            <a:ext cx="5673184" cy="270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71D4352-702B-D3BB-D412-B917B1850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20" y="4957830"/>
            <a:ext cx="5788444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altLang="it-IT" sz="1400" dirty="0"/>
              <a:t>Images taken from: Sulollari, E., Van Dalen, K., Cabboi, A. </a:t>
            </a:r>
            <a:r>
              <a:rPr lang="it-IT" altLang="it-IT" sz="1400" b="1" dirty="0"/>
              <a:t>Vibration-induced friction modulation for a general frequency of excitation</a:t>
            </a:r>
            <a:r>
              <a:rPr lang="it-IT" altLang="it-IT" sz="1400" dirty="0"/>
              <a:t>, </a:t>
            </a:r>
            <a:r>
              <a:rPr lang="en-US" sz="1400" dirty="0"/>
              <a:t>Journal of Sound and Vibration, 573,118200, (2024) </a:t>
            </a:r>
          </a:p>
          <a:p>
            <a:endParaRPr lang="it-IT" altLang="it-I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FC759-C9F1-C3C2-285D-703894FCF674}"/>
              </a:ext>
            </a:extLst>
          </p:cNvPr>
          <p:cNvSpPr txBox="1"/>
          <p:nvPr/>
        </p:nvSpPr>
        <p:spPr>
          <a:xfrm>
            <a:off x="651693" y="1332595"/>
            <a:ext cx="609492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Case of longitudinal (tangential) excitation</a:t>
            </a:r>
            <a:endParaRPr lang="it-IT" dirty="0"/>
          </a:p>
        </p:txBody>
      </p:sp>
      <p:graphicFrame>
        <p:nvGraphicFramePr>
          <p:cNvPr id="7" name="Oggetto 23">
            <a:extLst>
              <a:ext uri="{FF2B5EF4-FFF2-40B4-BE49-F238E27FC236}">
                <a16:creationId xmlns:a16="http://schemas.microsoft.com/office/drawing/2014/main" id="{F8F2995D-22A9-0D9D-C6F2-2643900216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490834"/>
              </p:ext>
            </p:extLst>
          </p:nvPr>
        </p:nvGraphicFramePr>
        <p:xfrm>
          <a:off x="7943850" y="2517775"/>
          <a:ext cx="11906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25480" imgH="279360" progId="Equation.DSMT4">
                  <p:embed/>
                </p:oleObj>
              </mc:Choice>
              <mc:Fallback>
                <p:oleObj name="Equation" r:id="rId3" imgW="825480" imgH="279360" progId="Equation.DSMT4">
                  <p:embed/>
                  <p:pic>
                    <p:nvPicPr>
                      <p:cNvPr id="12" name="Oggetto 23">
                        <a:extLst>
                          <a:ext uri="{FF2B5EF4-FFF2-40B4-BE49-F238E27FC236}">
                            <a16:creationId xmlns:a16="http://schemas.microsoft.com/office/drawing/2014/main" id="{02DF9852-E651-E0FF-5A8C-9B047D3D7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43850" y="2517775"/>
                        <a:ext cx="11906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98EBB0-D4BC-833C-AA3C-C6781A03F321}"/>
              </a:ext>
            </a:extLst>
          </p:cNvPr>
          <p:cNvSpPr txBox="1"/>
          <p:nvPr/>
        </p:nvSpPr>
        <p:spPr>
          <a:xfrm>
            <a:off x="5843804" y="1701927"/>
            <a:ext cx="609492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reasoning here is to look after the averaged friction over one cycle (period T of the fast applied excitation)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23EF5-8542-D82D-4506-0BA82C255165}"/>
              </a:ext>
            </a:extLst>
          </p:cNvPr>
          <p:cNvSpPr txBox="1"/>
          <p:nvPr/>
        </p:nvSpPr>
        <p:spPr>
          <a:xfrm>
            <a:off x="5959064" y="3006712"/>
            <a:ext cx="609492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What’s is the area equal to? 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91135A-2DA0-83A9-E48B-6A35BE1AF7A0}"/>
              </a:ext>
            </a:extLst>
          </p:cNvPr>
          <p:cNvSpPr txBox="1"/>
          <p:nvPr/>
        </p:nvSpPr>
        <p:spPr>
          <a:xfrm>
            <a:off x="6283086" y="3510846"/>
            <a:ext cx="609494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b</a:t>
            </a:r>
            <a:r>
              <a:rPr lang="en-US" dirty="0"/>
              <a:t> is the time at which the velocity of the fast excitation equals the pulling velocity V</a:t>
            </a:r>
            <a:r>
              <a:rPr lang="en-US" baseline="-25000" dirty="0"/>
              <a:t>b</a:t>
            </a:r>
            <a:endParaRPr lang="it-IT" baseline="-25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E3D1486-5A6A-482B-43BC-B66C77576D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050635"/>
              </p:ext>
            </p:extLst>
          </p:nvPr>
        </p:nvGraphicFramePr>
        <p:xfrm>
          <a:off x="6385287" y="4269855"/>
          <a:ext cx="2046111" cy="45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5287" y="4269855"/>
                        <a:ext cx="2046111" cy="45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A3BF4BB6-56CD-E53F-477E-E7CFDADE3394}"/>
              </a:ext>
            </a:extLst>
          </p:cNvPr>
          <p:cNvSpPr/>
          <p:nvPr/>
        </p:nvSpPr>
        <p:spPr>
          <a:xfrm>
            <a:off x="8768779" y="4382763"/>
            <a:ext cx="334229" cy="214412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5DB2305-02FA-C5CC-799B-34CE7A6F6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214173"/>
              </p:ext>
            </p:extLst>
          </p:nvPr>
        </p:nvGraphicFramePr>
        <p:xfrm>
          <a:off x="9421472" y="4135320"/>
          <a:ext cx="1790963" cy="68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57120" imgH="482400" progId="Equation.DSMT4">
                  <p:embed/>
                </p:oleObj>
              </mc:Choice>
              <mc:Fallback>
                <p:oleObj name="Equation" r:id="rId7" imgW="125712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21472" y="4135320"/>
                        <a:ext cx="1790963" cy="687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B07697C-9035-0244-C44B-B2F79C909F35}"/>
              </a:ext>
            </a:extLst>
          </p:cNvPr>
          <p:cNvSpPr txBox="1"/>
          <p:nvPr/>
        </p:nvSpPr>
        <p:spPr>
          <a:xfrm>
            <a:off x="6283086" y="4842333"/>
            <a:ext cx="567999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The area under CD cancels with the area under EF. What is left is: </a:t>
            </a:r>
            <a:endParaRPr lang="it-IT" baseline="-250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A8EFA01-5EB8-DBAF-A0CD-EB4CC9A743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438234"/>
              </p:ext>
            </p:extLst>
          </p:nvPr>
        </p:nvGraphicFramePr>
        <p:xfrm>
          <a:off x="6484938" y="5564188"/>
          <a:ext cx="11938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74360" imgH="393480" progId="Equation.DSMT4">
                  <p:embed/>
                </p:oleObj>
              </mc:Choice>
              <mc:Fallback>
                <p:oleObj name="Equation" r:id="rId9" imgW="774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84938" y="5564188"/>
                        <a:ext cx="1193800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1E6EB0FE-AC57-E9CF-A221-1579CD2D5913}"/>
              </a:ext>
            </a:extLst>
          </p:cNvPr>
          <p:cNvSpPr/>
          <p:nvPr/>
        </p:nvSpPr>
        <p:spPr>
          <a:xfrm>
            <a:off x="7872504" y="5781298"/>
            <a:ext cx="334229" cy="214412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32B939E0-5029-9998-9D62-94ADB0043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613973"/>
              </p:ext>
            </p:extLst>
          </p:nvPr>
        </p:nvGraphicFramePr>
        <p:xfrm>
          <a:off x="8497888" y="5505450"/>
          <a:ext cx="230028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47560" imgH="482400" progId="Equation.DSMT4">
                  <p:embed/>
                </p:oleObj>
              </mc:Choice>
              <mc:Fallback>
                <p:oleObj name="Equation" r:id="rId11" imgW="14475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97888" y="5505450"/>
                        <a:ext cx="2300287" cy="766763"/>
                      </a:xfrm>
                      <a:prstGeom prst="rect">
                        <a:avLst/>
                      </a:prstGeom>
                      <a:ln>
                        <a:solidFill>
                          <a:schemeClr val="accent6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EBECCD-BBF5-6FFE-902C-3774A1F69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4050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CCF0144-CDE5-028C-9E0F-F674274D4D83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Intuitive example of smoothening: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transforming dry friction into “viscous friction”</a:t>
            </a:r>
            <a:endParaRPr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8C03-F23F-E137-0CEA-CEEAB8105132}"/>
              </a:ext>
            </a:extLst>
          </p:cNvPr>
          <p:cNvSpPr txBox="1"/>
          <p:nvPr/>
        </p:nvSpPr>
        <p:spPr>
          <a:xfrm>
            <a:off x="225136" y="1337414"/>
            <a:ext cx="609492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Case of transversal excitation</a:t>
            </a:r>
            <a:endParaRPr lang="it-IT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89E9D0A-3A23-050D-5770-4D75810DD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462150"/>
              </p:ext>
            </p:extLst>
          </p:nvPr>
        </p:nvGraphicFramePr>
        <p:xfrm>
          <a:off x="316418" y="1864402"/>
          <a:ext cx="2309938" cy="4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280" imgH="253800" progId="Equation.DSMT4">
                  <p:embed/>
                </p:oleObj>
              </mc:Choice>
              <mc:Fallback>
                <p:oleObj name="Equation" r:id="rId2" imgW="1295280" imgH="253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95DB2305-02FA-C5CC-799B-34CE7A6F6A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6418" y="1864402"/>
                        <a:ext cx="2309938" cy="452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AB4BC8-BC4B-0A99-C61A-EFCDD31EB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852102"/>
              </p:ext>
            </p:extLst>
          </p:nvPr>
        </p:nvGraphicFramePr>
        <p:xfrm>
          <a:off x="307293" y="2354801"/>
          <a:ext cx="2870212" cy="744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14320" imgH="444240" progId="Equation.DSMT4">
                  <p:embed/>
                </p:oleObj>
              </mc:Choice>
              <mc:Fallback>
                <p:oleObj name="Equation" r:id="rId4" imgW="1714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7293" y="2354801"/>
                        <a:ext cx="2870212" cy="744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CC2704-1411-AE97-3D73-0E7FCE403660}"/>
              </a:ext>
            </a:extLst>
          </p:cNvPr>
          <p:cNvSpPr txBox="1"/>
          <p:nvPr/>
        </p:nvSpPr>
        <p:spPr>
          <a:xfrm>
            <a:off x="7214270" y="1297648"/>
            <a:ext cx="4948391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The component of the friction force in direction of the macroscopic movement (x-direction) is averaged over one period of vibration: </a:t>
            </a:r>
            <a:br>
              <a:rPr lang="en-US" dirty="0"/>
            </a:br>
            <a:endParaRPr lang="it-IT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6FA8E5B-9807-98A2-0E4A-F5C28AFE95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74904"/>
              </p:ext>
            </p:extLst>
          </p:nvPr>
        </p:nvGraphicFramePr>
        <p:xfrm>
          <a:off x="8413665" y="2317665"/>
          <a:ext cx="2430434" cy="84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58640" imgH="469800" progId="Equation.DSMT4">
                  <p:embed/>
                </p:oleObj>
              </mc:Choice>
              <mc:Fallback>
                <p:oleObj name="Equation" r:id="rId6" imgW="13586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3665" y="2317665"/>
                        <a:ext cx="2430434" cy="84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641FA3-AFCB-32F5-5EC9-9E820120AD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337820"/>
              </p:ext>
            </p:extLst>
          </p:nvPr>
        </p:nvGraphicFramePr>
        <p:xfrm>
          <a:off x="8134265" y="3168686"/>
          <a:ext cx="2801434" cy="840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7680" imgH="533160" progId="Equation.DSMT4">
                  <p:embed/>
                </p:oleObj>
              </mc:Choice>
              <mc:Fallback>
                <p:oleObj name="Equation" r:id="rId8" imgW="17776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34265" y="3168686"/>
                        <a:ext cx="2801434" cy="840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ube 11">
            <a:extLst>
              <a:ext uri="{FF2B5EF4-FFF2-40B4-BE49-F238E27FC236}">
                <a16:creationId xmlns:a16="http://schemas.microsoft.com/office/drawing/2014/main" id="{40F80C68-AA9F-D8AE-86FB-FC593D9004E9}"/>
              </a:ext>
            </a:extLst>
          </p:cNvPr>
          <p:cNvSpPr/>
          <p:nvPr/>
        </p:nvSpPr>
        <p:spPr>
          <a:xfrm>
            <a:off x="3998743" y="1972427"/>
            <a:ext cx="1141423" cy="744132"/>
          </a:xfrm>
          <a:prstGeom prst="cub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894099-98CD-0F1A-75DA-E3030A6F1C4E}"/>
              </a:ext>
            </a:extLst>
          </p:cNvPr>
          <p:cNvCxnSpPr/>
          <p:nvPr/>
        </p:nvCxnSpPr>
        <p:spPr>
          <a:xfrm>
            <a:off x="5276850" y="2354801"/>
            <a:ext cx="88446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2DE8FF7-70F4-282D-D6A0-7BBB14856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6785668"/>
              </p:ext>
            </p:extLst>
          </p:nvPr>
        </p:nvGraphicFramePr>
        <p:xfrm>
          <a:off x="5601150" y="1870377"/>
          <a:ext cx="345604" cy="388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3040" imgH="228600" progId="Equation.DSMT4">
                  <p:embed/>
                </p:oleObj>
              </mc:Choice>
              <mc:Fallback>
                <p:oleObj name="Equation" r:id="rId10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01150" y="1870377"/>
                        <a:ext cx="345604" cy="388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C27A4-C70F-D34E-A110-C0AED86F0403}"/>
              </a:ext>
            </a:extLst>
          </p:cNvPr>
          <p:cNvCxnSpPr>
            <a:cxnSpLocks/>
          </p:cNvCxnSpPr>
          <p:nvPr/>
        </p:nvCxnSpPr>
        <p:spPr>
          <a:xfrm flipH="1">
            <a:off x="3998743" y="2418301"/>
            <a:ext cx="444500" cy="43262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0470CF7-1446-071B-B85C-788B778A6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8008"/>
              </p:ext>
            </p:extLst>
          </p:nvPr>
        </p:nvGraphicFramePr>
        <p:xfrm>
          <a:off x="4057736" y="2878035"/>
          <a:ext cx="1297860" cy="43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61760" imgH="253800" progId="Equation.DSMT4">
                  <p:embed/>
                </p:oleObj>
              </mc:Choice>
              <mc:Fallback>
                <p:oleObj name="Equation" r:id="rId12" imgW="761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57736" y="2878035"/>
                        <a:ext cx="1297860" cy="43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7A4512-85A2-C25E-0A0D-2F9291761CE2}"/>
              </a:ext>
            </a:extLst>
          </p:cNvPr>
          <p:cNvSpPr/>
          <p:nvPr/>
        </p:nvSpPr>
        <p:spPr>
          <a:xfrm>
            <a:off x="6580342" y="2136142"/>
            <a:ext cx="466941" cy="54920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CC719-68E9-69C9-6949-953964575BF6}"/>
              </a:ext>
            </a:extLst>
          </p:cNvPr>
          <p:cNvCxnSpPr>
            <a:cxnSpLocks/>
          </p:cNvCxnSpPr>
          <p:nvPr/>
        </p:nvCxnSpPr>
        <p:spPr>
          <a:xfrm>
            <a:off x="225136" y="4165600"/>
            <a:ext cx="11706514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205B2E9C-02DB-9365-ACAC-2A06416C5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458341"/>
              </p:ext>
            </p:extLst>
          </p:nvPr>
        </p:nvGraphicFramePr>
        <p:xfrm>
          <a:off x="225941" y="4286336"/>
          <a:ext cx="795950" cy="704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44240" imgH="393480" progId="Equation.DSMT4">
                  <p:embed/>
                </p:oleObj>
              </mc:Choice>
              <mc:Fallback>
                <p:oleObj name="Equation" r:id="rId14" imgW="4442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25941" y="4286336"/>
                        <a:ext cx="795950" cy="704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2D113A13-E70B-B21F-F318-75957AC3BE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765601"/>
              </p:ext>
            </p:extLst>
          </p:nvPr>
        </p:nvGraphicFramePr>
        <p:xfrm>
          <a:off x="98087" y="5020546"/>
          <a:ext cx="2581466" cy="80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14320" imgH="533160" progId="Equation.DSMT4">
                  <p:embed/>
                </p:oleObj>
              </mc:Choice>
              <mc:Fallback>
                <p:oleObj name="Equation" r:id="rId16" imgW="17143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087" y="5020546"/>
                        <a:ext cx="2581466" cy="80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Arrow: Right 28">
            <a:extLst>
              <a:ext uri="{FF2B5EF4-FFF2-40B4-BE49-F238E27FC236}">
                <a16:creationId xmlns:a16="http://schemas.microsoft.com/office/drawing/2014/main" id="{6AAB96CE-5DE9-9BCC-C6CF-2467D6C3E80B}"/>
              </a:ext>
            </a:extLst>
          </p:cNvPr>
          <p:cNvSpPr/>
          <p:nvPr/>
        </p:nvSpPr>
        <p:spPr>
          <a:xfrm>
            <a:off x="2868526" y="4766553"/>
            <a:ext cx="209741" cy="54920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74D083A-2607-AA4E-37EC-60D1F77DB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528654"/>
              </p:ext>
            </p:extLst>
          </p:nvPr>
        </p:nvGraphicFramePr>
        <p:xfrm>
          <a:off x="3267240" y="5218130"/>
          <a:ext cx="3600333" cy="825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438280" imgH="558720" progId="Equation.DSMT4">
                  <p:embed/>
                </p:oleObj>
              </mc:Choice>
              <mc:Fallback>
                <p:oleObj name="Equation" r:id="rId18" imgW="24382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267240" y="5218130"/>
                        <a:ext cx="3600333" cy="825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A285C63E-35C3-128B-11B1-7EB88ED374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45376"/>
              </p:ext>
            </p:extLst>
          </p:nvPr>
        </p:nvGraphicFramePr>
        <p:xfrm>
          <a:off x="3794729" y="4532749"/>
          <a:ext cx="8874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82400" imgH="228600" progId="Equation.DSMT4">
                  <p:embed/>
                </p:oleObj>
              </mc:Choice>
              <mc:Fallback>
                <p:oleObj name="Equation" r:id="rId20" imgW="482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794729" y="4532749"/>
                        <a:ext cx="8874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02058752-86EE-D261-D293-D701753847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325098"/>
              </p:ext>
            </p:extLst>
          </p:nvPr>
        </p:nvGraphicFramePr>
        <p:xfrm>
          <a:off x="5026025" y="4532749"/>
          <a:ext cx="10699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660240" imgH="228600" progId="Equation.DSMT4">
                  <p:embed/>
                </p:oleObj>
              </mc:Choice>
              <mc:Fallback>
                <p:oleObj name="Equation" r:id="rId22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026025" y="4532749"/>
                        <a:ext cx="106997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rrow: Right 33">
            <a:extLst>
              <a:ext uri="{FF2B5EF4-FFF2-40B4-BE49-F238E27FC236}">
                <a16:creationId xmlns:a16="http://schemas.microsoft.com/office/drawing/2014/main" id="{7E41DB58-A763-26C4-B3CB-F00DF9DB22B4}"/>
              </a:ext>
            </a:extLst>
          </p:cNvPr>
          <p:cNvSpPr/>
          <p:nvPr/>
        </p:nvSpPr>
        <p:spPr>
          <a:xfrm>
            <a:off x="7214270" y="5096659"/>
            <a:ext cx="209741" cy="549200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CC791B-9229-BAF0-BA81-7D8A5DB1F20F}"/>
              </a:ext>
            </a:extLst>
          </p:cNvPr>
          <p:cNvSpPr txBox="1"/>
          <p:nvPr/>
        </p:nvSpPr>
        <p:spPr>
          <a:xfrm>
            <a:off x="7820636" y="4394355"/>
            <a:ext cx="494839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Use of elliptical integral identity: </a:t>
            </a:r>
            <a:br>
              <a:rPr lang="en-US" dirty="0"/>
            </a:br>
            <a:endParaRPr lang="it-IT" dirty="0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AF293983-A3F4-FAF7-E337-57CBF99AC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791626"/>
              </p:ext>
            </p:extLst>
          </p:nvPr>
        </p:nvGraphicFramePr>
        <p:xfrm>
          <a:off x="7509859" y="4876799"/>
          <a:ext cx="4604596" cy="106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971800" imgH="685800" progId="Equation.DSMT4">
                  <p:embed/>
                </p:oleObj>
              </mc:Choice>
              <mc:Fallback>
                <p:oleObj name="Equation" r:id="rId24" imgW="29718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509859" y="4876799"/>
                        <a:ext cx="4604596" cy="106259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84D3D-F122-2D98-B9EE-C3A66BB21B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038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animBg="1"/>
      <p:bldP spid="29" grpId="0" animBg="1"/>
      <p:bldP spid="34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B99A95A2-D746-D7CA-8867-A333C50EDC15}"/>
              </a:ext>
            </a:extLst>
          </p:cNvPr>
          <p:cNvSpPr txBox="1">
            <a:spLocks noGrp="1"/>
          </p:cNvSpPr>
          <p:nvPr/>
        </p:nvSpPr>
        <p:spPr>
          <a:xfrm>
            <a:off x="1101404" y="119514"/>
            <a:ext cx="10411262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Intuitive example of smoothening: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transforming dry friction into “viscous friction”</a:t>
            </a:r>
            <a:endParaRPr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E637A-AE0B-F2C7-6379-A99803132175}"/>
              </a:ext>
            </a:extLst>
          </p:cNvPr>
          <p:cNvSpPr txBox="1"/>
          <p:nvPr/>
        </p:nvSpPr>
        <p:spPr>
          <a:xfrm>
            <a:off x="150593" y="3866857"/>
            <a:ext cx="374830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Case of transversal excitation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FF186-AB20-69D9-B1CA-9422BA9AFBB3}"/>
              </a:ext>
            </a:extLst>
          </p:cNvPr>
          <p:cNvSpPr txBox="1"/>
          <p:nvPr/>
        </p:nvSpPr>
        <p:spPr>
          <a:xfrm>
            <a:off x="150593" y="1445880"/>
            <a:ext cx="35895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Case of tangential excitation</a:t>
            </a:r>
            <a:endParaRPr lang="it-IT" b="1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96F3D2-E8C5-908A-CCA1-D5712AB7B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622388"/>
              </p:ext>
            </p:extLst>
          </p:nvPr>
        </p:nvGraphicFramePr>
        <p:xfrm>
          <a:off x="930958" y="1990420"/>
          <a:ext cx="147732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203040" progId="Equation.DSMT4">
                  <p:embed/>
                </p:oleObj>
              </mc:Choice>
              <mc:Fallback>
                <p:oleObj name="Equation" r:id="rId2" imgW="812520" imgH="20304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32B939E0-5029-9998-9D62-94ADB0043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0958" y="1990420"/>
                        <a:ext cx="1477325" cy="36933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5502792-B40E-3ECE-D091-15D17636C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046389"/>
              </p:ext>
            </p:extLst>
          </p:nvPr>
        </p:nvGraphicFramePr>
        <p:xfrm>
          <a:off x="258375" y="4447995"/>
          <a:ext cx="3333669" cy="101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440" imgH="685800" progId="Equation.DSMT4">
                  <p:embed/>
                </p:oleObj>
              </mc:Choice>
              <mc:Fallback>
                <p:oleObj name="Equation" r:id="rId4" imgW="2260440" imgH="6858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AF293983-A3F4-FAF7-E337-57CBF99AC9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375" y="4447995"/>
                        <a:ext cx="3333669" cy="101053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A5AC7A3-AE50-2448-7A39-83DCF9FD9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114673"/>
              </p:ext>
            </p:extLst>
          </p:nvPr>
        </p:nvGraphicFramePr>
        <p:xfrm>
          <a:off x="150593" y="2272345"/>
          <a:ext cx="361950" cy="615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3800" imgH="431640" progId="Equation.DSMT4">
                  <p:embed/>
                </p:oleObj>
              </mc:Choice>
              <mc:Fallback>
                <p:oleObj name="Equation" r:id="rId6" imgW="253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593" y="2272345"/>
                        <a:ext cx="361950" cy="615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00AF7844-6AC2-815D-3B1C-81F5EB91A7F8}"/>
              </a:ext>
            </a:extLst>
          </p:cNvPr>
          <p:cNvSpPr/>
          <p:nvPr/>
        </p:nvSpPr>
        <p:spPr>
          <a:xfrm>
            <a:off x="596900" y="1852025"/>
            <a:ext cx="304800" cy="147955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C9B013-4C00-02F2-B1A0-A0FBD3717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642079"/>
              </p:ext>
            </p:extLst>
          </p:nvPr>
        </p:nvGraphicFramePr>
        <p:xfrm>
          <a:off x="901700" y="2523425"/>
          <a:ext cx="2690344" cy="635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393480" progId="Equation.DSMT4">
                  <p:embed/>
                </p:oleObj>
              </mc:Choice>
              <mc:Fallback>
                <p:oleObj name="Equation" r:id="rId8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1700" y="2523425"/>
                        <a:ext cx="2690344" cy="635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 descr="A graph of a normalized force&#10;&#10;AI-generated content may be incorrect.">
            <a:extLst>
              <a:ext uri="{FF2B5EF4-FFF2-40B4-BE49-F238E27FC236}">
                <a16:creationId xmlns:a16="http://schemas.microsoft.com/office/drawing/2014/main" id="{0B309A43-2451-7B6A-B577-52B5866BDD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43" y="1323682"/>
            <a:ext cx="6781800" cy="50863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27840-5AAD-1400-3EC8-3B2F996CA6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42262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4EF0FE4-BA5B-3C54-7504-459138A4175B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Since we use an additional vibration, are we consuming more energy? In general, is there a benefit ?</a:t>
            </a:r>
            <a:endParaRPr sz="32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44773B-9D53-7FBA-DA40-4524C3AE6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718779"/>
              </p:ext>
            </p:extLst>
          </p:nvPr>
        </p:nvGraphicFramePr>
        <p:xfrm>
          <a:off x="224478" y="1864527"/>
          <a:ext cx="1756722" cy="529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79360" progId="Equation.DSMT4">
                  <p:embed/>
                </p:oleObj>
              </mc:Choice>
              <mc:Fallback>
                <p:oleObj name="Equation" r:id="rId2" imgW="9270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478" y="1864527"/>
                        <a:ext cx="1756722" cy="529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A8E1009-26B1-0E27-2196-109F9ACD9104}"/>
              </a:ext>
            </a:extLst>
          </p:cNvPr>
          <p:cNvSpPr txBox="1"/>
          <p:nvPr/>
        </p:nvSpPr>
        <p:spPr>
          <a:xfrm>
            <a:off x="99191" y="1336857"/>
            <a:ext cx="89051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The work done by a friction force is equal to (it corresponds to the dissipated energy):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F3314-86BC-F930-33F3-FF60D8DEBF8A}"/>
              </a:ext>
            </a:extLst>
          </p:cNvPr>
          <p:cNvSpPr txBox="1"/>
          <p:nvPr/>
        </p:nvSpPr>
        <p:spPr>
          <a:xfrm>
            <a:off x="2251841" y="1944572"/>
            <a:ext cx="89051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In case of applied vibration, the argument becomes:</a:t>
            </a:r>
            <a:endParaRPr lang="it-IT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C467848-5E63-B6CE-A98D-0AB3196DE0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0906055"/>
              </p:ext>
            </p:extLst>
          </p:nvPr>
        </p:nvGraphicFramePr>
        <p:xfrm>
          <a:off x="99191" y="2614613"/>
          <a:ext cx="2532063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60160" imgH="469800" progId="Equation.DSMT4">
                  <p:embed/>
                </p:oleObj>
              </mc:Choice>
              <mc:Fallback>
                <p:oleObj name="Equation" r:id="rId4" imgW="14601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191" y="2614613"/>
                        <a:ext cx="2532063" cy="814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D5EDD7D-52A9-5AC9-1651-42B188AAF4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62792"/>
              </p:ext>
            </p:extLst>
          </p:nvPr>
        </p:nvGraphicFramePr>
        <p:xfrm>
          <a:off x="3005495" y="2758246"/>
          <a:ext cx="2214562" cy="438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82680" imgH="253800" progId="Equation.DSMT4">
                  <p:embed/>
                </p:oleObj>
              </mc:Choice>
              <mc:Fallback>
                <p:oleObj name="Equation" r:id="rId6" imgW="1282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05495" y="2758246"/>
                        <a:ext cx="2214562" cy="438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1368BE-1B33-DC18-3ABD-E79F8409B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060316"/>
              </p:ext>
            </p:extLst>
          </p:nvPr>
        </p:nvGraphicFramePr>
        <p:xfrm>
          <a:off x="9539874" y="2648939"/>
          <a:ext cx="770113" cy="68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44240" imgH="393480" progId="Equation.DSMT4">
                  <p:embed/>
                </p:oleObj>
              </mc:Choice>
              <mc:Fallback>
                <p:oleObj name="Equation" r:id="rId8" imgW="444240" imgH="39348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205B2E9C-02DB-9365-ACAC-2A06416C5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539874" y="2648939"/>
                        <a:ext cx="770113" cy="68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F60C71-A46D-174F-6CD2-6402824BF905}"/>
              </a:ext>
            </a:extLst>
          </p:cNvPr>
          <p:cNvSpPr txBox="1"/>
          <p:nvPr/>
        </p:nvSpPr>
        <p:spPr>
          <a:xfrm>
            <a:off x="5445958" y="2805323"/>
            <a:ext cx="386801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Let’s </a:t>
            </a:r>
            <a:r>
              <a:rPr lang="en-US" dirty="0" err="1"/>
              <a:t>adimensionalize</a:t>
            </a:r>
            <a:r>
              <a:rPr lang="en-US" dirty="0"/>
              <a:t> this through</a:t>
            </a:r>
            <a:endParaRPr lang="it-IT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1800135-278F-AA01-366B-62A93BEF1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488335"/>
              </p:ext>
            </p:extLst>
          </p:nvPr>
        </p:nvGraphicFramePr>
        <p:xfrm>
          <a:off x="10713243" y="2658830"/>
          <a:ext cx="88741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86989" imgH="419280" progId="Equation.DSMT4">
                  <p:embed/>
                </p:oleObj>
              </mc:Choice>
              <mc:Fallback>
                <p:oleObj name="Equation" r:id="rId10" imgW="886989" imgH="41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243" y="2658830"/>
                        <a:ext cx="887413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7F141D1-D220-8F1B-87E1-A584C3B30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967053"/>
              </p:ext>
            </p:extLst>
          </p:nvPr>
        </p:nvGraphicFramePr>
        <p:xfrm>
          <a:off x="224478" y="3683068"/>
          <a:ext cx="4690422" cy="757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908080" imgH="469800" progId="Equation.DSMT4">
                  <p:embed/>
                </p:oleObj>
              </mc:Choice>
              <mc:Fallback>
                <p:oleObj name="Equation" r:id="rId12" imgW="29080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4478" y="3683068"/>
                        <a:ext cx="4690422" cy="757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1203FC5-10F2-164C-A9E2-D6A0B2D891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562776"/>
              </p:ext>
            </p:extLst>
          </p:nvPr>
        </p:nvGraphicFramePr>
        <p:xfrm>
          <a:off x="10574095" y="3057525"/>
          <a:ext cx="10699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228600" progId="Equation.DSMT4">
                  <p:embed/>
                </p:oleObj>
              </mc:Choice>
              <mc:Fallback>
                <p:oleObj name="Equation" r:id="rId14" imgW="660240" imgH="22860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02058752-86EE-D261-D293-D701753847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574095" y="3057525"/>
                        <a:ext cx="106997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77D0E5F-78AC-C0E4-CF39-217E1A0EA809}"/>
              </a:ext>
            </a:extLst>
          </p:cNvPr>
          <p:cNvSpPr txBox="1"/>
          <p:nvPr/>
        </p:nvSpPr>
        <p:spPr>
          <a:xfrm>
            <a:off x="5029869" y="3577778"/>
            <a:ext cx="646035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This integral is a bit tedious because of the sign term and change of sign depending on </a:t>
            </a:r>
            <a:r>
              <a:rPr lang="en-US" dirty="0">
                <a:sym typeface="Symbol" panose="05050102010706020507" pitchFamily="18" charset="2"/>
              </a:rPr>
              <a:t></a:t>
            </a:r>
            <a:r>
              <a:rPr lang="en-US" dirty="0"/>
              <a:t>, and it has to be solved for two conditions: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1AFDE-F775-4B5A-1299-101FF001D625}"/>
              </a:ext>
            </a:extLst>
          </p:cNvPr>
          <p:cNvSpPr txBox="1"/>
          <p:nvPr/>
        </p:nvSpPr>
        <p:spPr>
          <a:xfrm>
            <a:off x="1102839" y="4694977"/>
            <a:ext cx="36895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if</a:t>
            </a:r>
            <a:endParaRPr lang="it-IT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C4BD749B-38E5-2643-8672-3D3AA7AA7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737615"/>
              </p:ext>
            </p:extLst>
          </p:nvPr>
        </p:nvGraphicFramePr>
        <p:xfrm>
          <a:off x="1623669" y="4729468"/>
          <a:ext cx="665832" cy="394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42720" imgH="203040" progId="Equation.DSMT4">
                  <p:embed/>
                </p:oleObj>
              </mc:Choice>
              <mc:Fallback>
                <p:oleObj name="Equation" r:id="rId16" imgW="342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23669" y="4729468"/>
                        <a:ext cx="665832" cy="394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09D70390-C522-9BDD-C8D5-A4A933F77D88}"/>
              </a:ext>
            </a:extLst>
          </p:cNvPr>
          <p:cNvSpPr/>
          <p:nvPr/>
        </p:nvSpPr>
        <p:spPr>
          <a:xfrm>
            <a:off x="2551158" y="4837407"/>
            <a:ext cx="266030" cy="12471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1705388-ED4E-FC6B-C25E-6629C44D9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969439"/>
              </p:ext>
            </p:extLst>
          </p:nvPr>
        </p:nvGraphicFramePr>
        <p:xfrm>
          <a:off x="3005494" y="4567655"/>
          <a:ext cx="1420455" cy="71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63280" imgH="431640" progId="Equation.DSMT4">
                  <p:embed/>
                </p:oleObj>
              </mc:Choice>
              <mc:Fallback>
                <p:oleObj name="Equation" r:id="rId18" imgW="863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005494" y="4567655"/>
                        <a:ext cx="1420455" cy="71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4067C22-70D0-7F50-4411-C2C0A19AA0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442461"/>
              </p:ext>
            </p:extLst>
          </p:nvPr>
        </p:nvGraphicFramePr>
        <p:xfrm>
          <a:off x="1532849" y="5521143"/>
          <a:ext cx="933145" cy="331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71320" imgH="203040" progId="Equation.DSMT4">
                  <p:embed/>
                </p:oleObj>
              </mc:Choice>
              <mc:Fallback>
                <p:oleObj name="Equation" r:id="rId20" imgW="571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32849" y="5521143"/>
                        <a:ext cx="933145" cy="331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8C5396A-3634-C524-2442-BFF9B0EAFE5B}"/>
              </a:ext>
            </a:extLst>
          </p:cNvPr>
          <p:cNvSpPr txBox="1"/>
          <p:nvPr/>
        </p:nvSpPr>
        <p:spPr>
          <a:xfrm>
            <a:off x="1121061" y="5440741"/>
            <a:ext cx="36895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if</a:t>
            </a:r>
            <a:endParaRPr lang="it-IT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5635F99D-7DA9-8D8C-C67F-BD74E7DE94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318137"/>
              </p:ext>
            </p:extLst>
          </p:nvPr>
        </p:nvGraphicFramePr>
        <p:xfrm>
          <a:off x="2970569" y="5336370"/>
          <a:ext cx="3425803" cy="71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082600" imgH="431640" progId="Equation.DSMT4">
                  <p:embed/>
                </p:oleObj>
              </mc:Choice>
              <mc:Fallback>
                <p:oleObj name="Equation" r:id="rId22" imgW="2082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70569" y="5336370"/>
                        <a:ext cx="3425803" cy="71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rrow: Right 23">
            <a:extLst>
              <a:ext uri="{FF2B5EF4-FFF2-40B4-BE49-F238E27FC236}">
                <a16:creationId xmlns:a16="http://schemas.microsoft.com/office/drawing/2014/main" id="{FA1EC54C-ED5D-4C12-53F1-1CEC6C87A395}"/>
              </a:ext>
            </a:extLst>
          </p:cNvPr>
          <p:cNvSpPr/>
          <p:nvPr/>
        </p:nvSpPr>
        <p:spPr>
          <a:xfrm>
            <a:off x="2551158" y="5616066"/>
            <a:ext cx="266030" cy="12471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41E229-0305-3158-CE58-057F0AA8DFD2}"/>
              </a:ext>
            </a:extLst>
          </p:cNvPr>
          <p:cNvCxnSpPr/>
          <p:nvPr/>
        </p:nvCxnSpPr>
        <p:spPr>
          <a:xfrm>
            <a:off x="6614491" y="4567655"/>
            <a:ext cx="0" cy="208659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D3034E-10EB-5B2B-94F0-40E4B98123C2}"/>
              </a:ext>
            </a:extLst>
          </p:cNvPr>
          <p:cNvSpPr txBox="1"/>
          <p:nvPr/>
        </p:nvSpPr>
        <p:spPr>
          <a:xfrm>
            <a:off x="6874443" y="4612924"/>
            <a:ext cx="58138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In case without vibration:</a:t>
            </a:r>
            <a:endParaRPr lang="it-IT" dirty="0"/>
          </a:p>
        </p:txBody>
      </p: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4F7DD77C-22E7-DAE2-47D0-C9DF7F564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470462"/>
              </p:ext>
            </p:extLst>
          </p:nvPr>
        </p:nvGraphicFramePr>
        <p:xfrm>
          <a:off x="7015163" y="5197475"/>
          <a:ext cx="3270250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663560" imgH="431640" progId="Equation.DSMT4">
                  <p:embed/>
                </p:oleObj>
              </mc:Choice>
              <mc:Fallback>
                <p:oleObj name="Equation" r:id="rId24" imgW="1663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015163" y="5197475"/>
                        <a:ext cx="3270250" cy="849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E07E-D29C-E1FA-B0E4-0F22D945DA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9881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  <p:bldP spid="16" grpId="0"/>
      <p:bldP spid="17" grpId="0"/>
      <p:bldP spid="19" grpId="0" animBg="1"/>
      <p:bldP spid="22" grpId="0"/>
      <p:bldP spid="24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AA0D5AA-0B29-6EEC-6765-8286504D3C58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Since we use an additional vibration, are we consuming more energy? In general, is there a benefit ?</a:t>
            </a:r>
            <a:endParaRPr sz="3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DD0AE9C-E35D-0478-582A-E64943305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167223"/>
              </p:ext>
            </p:extLst>
          </p:nvPr>
        </p:nvGraphicFramePr>
        <p:xfrm>
          <a:off x="869674" y="1591731"/>
          <a:ext cx="14859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400" imgH="444240" progId="Equation.DSMT4">
                  <p:embed/>
                </p:oleObj>
              </mc:Choice>
              <mc:Fallback>
                <p:oleObj name="Equation" r:id="rId2" imgW="698400" imgH="4442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4F7DD77C-22E7-DAE2-47D0-C9DF7F564C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9674" y="1591731"/>
                        <a:ext cx="1485900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3024FF9-876C-1683-C6C0-246176A8C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021983"/>
              </p:ext>
            </p:extLst>
          </p:nvPr>
        </p:nvGraphicFramePr>
        <p:xfrm>
          <a:off x="394598" y="2906409"/>
          <a:ext cx="792422" cy="469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20" imgH="203040" progId="Equation.DSMT4">
                  <p:embed/>
                </p:oleObj>
              </mc:Choice>
              <mc:Fallback>
                <p:oleObj name="Equation" r:id="rId4" imgW="342720" imgH="20304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C4BD749B-38E5-2643-8672-3D3AA7AA76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598" y="2906409"/>
                        <a:ext cx="792422" cy="469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2AE55E-9CA7-F565-0C7F-9299B6277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590901"/>
              </p:ext>
            </p:extLst>
          </p:nvPr>
        </p:nvGraphicFramePr>
        <p:xfrm>
          <a:off x="2038229" y="2906409"/>
          <a:ext cx="760067" cy="40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0120" imgH="177480" progId="Equation.DSMT4">
                  <p:embed/>
                </p:oleObj>
              </mc:Choice>
              <mc:Fallback>
                <p:oleObj name="Equation" r:id="rId6" imgW="33012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1705388-ED4E-FC6B-C25E-6629C44D9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38229" y="2906409"/>
                        <a:ext cx="760067" cy="40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3F6C2AB-8713-EA2F-71BB-B39375247A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925948"/>
              </p:ext>
            </p:extLst>
          </p:nvPr>
        </p:nvGraphicFramePr>
        <p:xfrm>
          <a:off x="1187020" y="3910153"/>
          <a:ext cx="1320703" cy="469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71320" imgH="203040" progId="Equation.DSMT4">
                  <p:embed/>
                </p:oleObj>
              </mc:Choice>
              <mc:Fallback>
                <p:oleObj name="Equation" r:id="rId8" imgW="571320" imgH="20304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34067C22-70D0-7F50-4411-C2C0A19AA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87020" y="3910153"/>
                        <a:ext cx="1320703" cy="469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31A69B7-A541-85FD-9ACA-25E102AE4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954808"/>
              </p:ext>
            </p:extLst>
          </p:nvPr>
        </p:nvGraphicFramePr>
        <p:xfrm>
          <a:off x="186395" y="4425059"/>
          <a:ext cx="3362299" cy="997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14320" imgH="507960" progId="Equation.DSMT4">
                  <p:embed/>
                </p:oleObj>
              </mc:Choice>
              <mc:Fallback>
                <p:oleObj name="Equation" r:id="rId10" imgW="1714320" imgH="50796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5635F99D-7DA9-8D8C-C67F-BD74E7DE9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6395" y="4425059"/>
                        <a:ext cx="3362299" cy="997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6D3C3CA6-50A5-9A89-4316-83E801BBF55C}"/>
              </a:ext>
            </a:extLst>
          </p:cNvPr>
          <p:cNvSpPr/>
          <p:nvPr/>
        </p:nvSpPr>
        <p:spPr>
          <a:xfrm>
            <a:off x="1444581" y="3012389"/>
            <a:ext cx="336087" cy="257621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A graph with a red line and a blue line&#10;&#10;AI-generated content may be incorrect.">
            <a:extLst>
              <a:ext uri="{FF2B5EF4-FFF2-40B4-BE49-F238E27FC236}">
                <a16:creationId xmlns:a16="http://schemas.microsoft.com/office/drawing/2014/main" id="{62A5BCAB-6368-A9D6-2524-BCCFC4926F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56" y="1242214"/>
            <a:ext cx="7433202" cy="5574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2F7C61-12B5-0251-A6A1-2767C3583F26}"/>
              </a:ext>
            </a:extLst>
          </p:cNvPr>
          <p:cNvCxnSpPr>
            <a:cxnSpLocks/>
          </p:cNvCxnSpPr>
          <p:nvPr/>
        </p:nvCxnSpPr>
        <p:spPr>
          <a:xfrm>
            <a:off x="144117" y="3682448"/>
            <a:ext cx="378680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8774ED-8DC0-EB62-6702-83994C7EB6A6}"/>
              </a:ext>
            </a:extLst>
          </p:cNvPr>
          <p:cNvCxnSpPr>
            <a:cxnSpLocks/>
          </p:cNvCxnSpPr>
          <p:nvPr/>
        </p:nvCxnSpPr>
        <p:spPr>
          <a:xfrm>
            <a:off x="186395" y="2676939"/>
            <a:ext cx="3786809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EE3C937-4649-8859-6E82-7B424832FE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9463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13F3B33E-E4FB-95EB-1A89-8766F6D7B3CC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104112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Where do we go from this point on?</a:t>
            </a:r>
            <a:endParaRPr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E43A5-3F9D-907E-EE16-D6A98CA8159C}"/>
              </a:ext>
            </a:extLst>
          </p:cNvPr>
          <p:cNvSpPr txBox="1"/>
          <p:nvPr/>
        </p:nvSpPr>
        <p:spPr>
          <a:xfrm>
            <a:off x="229440" y="917476"/>
            <a:ext cx="110614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/>
              <a:t>Possible benefits from this transformation of dry (discontinuous) friction to a regularized viscous friction:</a:t>
            </a:r>
            <a:endParaRPr lang="it-IT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A5DF1-024A-9D72-1C43-69D04F137287}"/>
              </a:ext>
            </a:extLst>
          </p:cNvPr>
          <p:cNvSpPr txBox="1"/>
          <p:nvPr/>
        </p:nvSpPr>
        <p:spPr>
          <a:xfrm>
            <a:off x="229440" y="2041168"/>
            <a:ext cx="1091729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Reduction or control of the friction force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It can mitigate/eliminate stick-slip, chaos and friction-induced instability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58B5C-5760-3EEC-D8BF-24CD2831190B}"/>
              </a:ext>
            </a:extLst>
          </p:cNvPr>
          <p:cNvSpPr txBox="1"/>
          <p:nvPr/>
        </p:nvSpPr>
        <p:spPr>
          <a:xfrm>
            <a:off x="156553" y="3106590"/>
            <a:ext cx="12035447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dirty="0"/>
              <a:t>Note</a:t>
            </a:r>
            <a:r>
              <a:rPr lang="en-US" sz="2000" dirty="0"/>
              <a:t>: if such external vibration is not accounted for, and some friction force measurements are taken, there is a risk to misinterpret the measured friction force (more on this in lecture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D2948-3768-AD62-3ED7-5FF877673DF2}"/>
              </a:ext>
            </a:extLst>
          </p:cNvPr>
          <p:cNvSpPr txBox="1"/>
          <p:nvPr/>
        </p:nvSpPr>
        <p:spPr>
          <a:xfrm>
            <a:off x="609973" y="4267465"/>
            <a:ext cx="1030034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2400" b="1" dirty="0"/>
              <a:t>Next steps: </a:t>
            </a:r>
            <a:r>
              <a:rPr lang="en-US" sz="2400" dirty="0"/>
              <a:t>a high frequency was mentioned, but what is meant by high? Can we generalize the outcome to a general class of dynamic systems?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BE6CE-CD96-7ACA-853B-0FB754D83C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571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3537F7-9307-959B-A9E7-63872E017E50}"/>
              </a:ext>
            </a:extLst>
          </p:cNvPr>
          <p:cNvSpPr txBox="1"/>
          <p:nvPr/>
        </p:nvSpPr>
        <p:spPr>
          <a:xfrm>
            <a:off x="357591" y="4808467"/>
            <a:ext cx="10807979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The main idea here is to to find another system, which solution is close to the solutions of the original system.</a:t>
            </a:r>
            <a:endParaRPr lang="it-IT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1C1E0-F55F-F1B7-CE4B-971E06D277AF}"/>
              </a:ext>
            </a:extLst>
          </p:cNvPr>
          <p:cNvSpPr txBox="1"/>
          <p:nvPr/>
        </p:nvSpPr>
        <p:spPr>
          <a:xfrm>
            <a:off x="359049" y="3903902"/>
            <a:ext cx="114739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The method of the direct separation of motions was originated by Kapitsa in the ’60s, and the general formulation of this method was given later by </a:t>
            </a:r>
            <a:r>
              <a:rPr lang="en-US" sz="2200" dirty="0" err="1"/>
              <a:t>Blekhman</a:t>
            </a:r>
            <a:r>
              <a:rPr lang="en-US" sz="2200" dirty="0"/>
              <a:t>.</a:t>
            </a:r>
            <a:endParaRPr lang="it-IT" sz="2200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BCCD8AC-D82D-86AB-CA9B-9C4746D8ACD4}"/>
              </a:ext>
            </a:extLst>
          </p:cNvPr>
          <p:cNvSpPr txBox="1">
            <a:spLocks noGrp="1"/>
          </p:cNvSpPr>
          <p:nvPr/>
        </p:nvSpPr>
        <p:spPr>
          <a:xfrm>
            <a:off x="1061648" y="119514"/>
            <a:ext cx="1041126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Introduction to the Method of Direct Separation of Motion</a:t>
            </a:r>
            <a:endParaRPr sz="3200" dirty="0"/>
          </a:p>
        </p:txBody>
      </p:sp>
      <p:graphicFrame>
        <p:nvGraphicFramePr>
          <p:cNvPr id="3" name="Oggetto 23">
            <a:extLst>
              <a:ext uri="{FF2B5EF4-FFF2-40B4-BE49-F238E27FC236}">
                <a16:creationId xmlns:a16="http://schemas.microsoft.com/office/drawing/2014/main" id="{D8B9B86F-A71E-0BA5-13A4-866C17BA5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186041"/>
              </p:ext>
            </p:extLst>
          </p:nvPr>
        </p:nvGraphicFramePr>
        <p:xfrm>
          <a:off x="4169264" y="1434686"/>
          <a:ext cx="4196030" cy="571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54000" imgH="253800" progId="Equation.DSMT4">
                  <p:embed/>
                </p:oleObj>
              </mc:Choice>
              <mc:Fallback>
                <p:oleObj name="Equation" r:id="rId2" imgW="1854000" imgH="253800" progId="Equation.DSMT4">
                  <p:embed/>
                  <p:pic>
                    <p:nvPicPr>
                      <p:cNvPr id="3" name="Oggetto 23">
                        <a:extLst>
                          <a:ext uri="{FF2B5EF4-FFF2-40B4-BE49-F238E27FC236}">
                            <a16:creationId xmlns:a16="http://schemas.microsoft.com/office/drawing/2014/main" id="{30C286F7-DFED-BFF5-DA5F-C0918865E1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69264" y="1434686"/>
                        <a:ext cx="4196030" cy="571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23">
            <a:extLst>
              <a:ext uri="{FF2B5EF4-FFF2-40B4-BE49-F238E27FC236}">
                <a16:creationId xmlns:a16="http://schemas.microsoft.com/office/drawing/2014/main" id="{5E2C9A69-4998-7F9A-A79C-C7440C398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827627"/>
              </p:ext>
            </p:extLst>
          </p:nvPr>
        </p:nvGraphicFramePr>
        <p:xfrm>
          <a:off x="4954628" y="2565258"/>
          <a:ext cx="2625301" cy="571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55600" imgH="253800" progId="Equation.DSMT4">
                  <p:embed/>
                </p:oleObj>
              </mc:Choice>
              <mc:Fallback>
                <p:oleObj name="Equation" r:id="rId4" imgW="1155600" imgH="253800" progId="Equation.DSMT4">
                  <p:embed/>
                  <p:pic>
                    <p:nvPicPr>
                      <p:cNvPr id="4" name="Oggetto 23">
                        <a:extLst>
                          <a:ext uri="{FF2B5EF4-FFF2-40B4-BE49-F238E27FC236}">
                            <a16:creationId xmlns:a16="http://schemas.microsoft.com/office/drawing/2014/main" id="{5E2C9A69-4998-7F9A-A79C-C7440C398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4628" y="2565258"/>
                        <a:ext cx="2625301" cy="571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bject 4">
            <a:extLst>
              <a:ext uri="{FF2B5EF4-FFF2-40B4-BE49-F238E27FC236}">
                <a16:creationId xmlns:a16="http://schemas.microsoft.com/office/drawing/2014/main" id="{C8730867-43A0-5E2B-23C3-5FA1F06286B0}"/>
              </a:ext>
            </a:extLst>
          </p:cNvPr>
          <p:cNvSpPr txBox="1"/>
          <p:nvPr/>
        </p:nvSpPr>
        <p:spPr>
          <a:xfrm>
            <a:off x="3764186" y="3057958"/>
            <a:ext cx="1882079" cy="529632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sz="2400" dirty="0">
                <a:latin typeface="Arial"/>
                <a:cs typeface="Arial"/>
              </a:rPr>
              <a:t>Slow motion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894DF18-05CF-0EC9-EC49-6E5D073474C0}"/>
              </a:ext>
            </a:extLst>
          </p:cNvPr>
          <p:cNvSpPr txBox="1"/>
          <p:nvPr/>
        </p:nvSpPr>
        <p:spPr>
          <a:xfrm>
            <a:off x="7134838" y="3074731"/>
            <a:ext cx="1882079" cy="529632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sz="2400" dirty="0">
                <a:latin typeface="Arial"/>
                <a:cs typeface="Arial"/>
              </a:rPr>
              <a:t>Fast motion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47268-376F-01C6-1903-997A076445BD}"/>
              </a:ext>
            </a:extLst>
          </p:cNvPr>
          <p:cNvSpPr txBox="1"/>
          <p:nvPr/>
        </p:nvSpPr>
        <p:spPr>
          <a:xfrm>
            <a:off x="4285990" y="844028"/>
            <a:ext cx="498363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/>
              <a:t>General class of systems</a:t>
            </a:r>
            <a:endParaRPr lang="it-IT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6DCA7-53BA-BE32-2296-4D78B4B13DD5}"/>
              </a:ext>
            </a:extLst>
          </p:cNvPr>
          <p:cNvSpPr txBox="1"/>
          <p:nvPr/>
        </p:nvSpPr>
        <p:spPr>
          <a:xfrm>
            <a:off x="3322575" y="2037341"/>
            <a:ext cx="898869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dirty="0"/>
              <a:t>We assume a solution of the following type</a:t>
            </a:r>
            <a:endParaRPr lang="it-IT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32AE14-820D-2623-E638-9D14465ED023}"/>
              </a:ext>
            </a:extLst>
          </p:cNvPr>
          <p:cNvCxnSpPr/>
          <p:nvPr/>
        </p:nvCxnSpPr>
        <p:spPr>
          <a:xfrm flipH="1">
            <a:off x="4954628" y="3057958"/>
            <a:ext cx="824976" cy="15735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593B06-6EAB-1617-6298-D78BCADE1FC3}"/>
              </a:ext>
            </a:extLst>
          </p:cNvPr>
          <p:cNvCxnSpPr>
            <a:cxnSpLocks/>
          </p:cNvCxnSpPr>
          <p:nvPr/>
        </p:nvCxnSpPr>
        <p:spPr>
          <a:xfrm>
            <a:off x="7134838" y="3051676"/>
            <a:ext cx="746892" cy="19949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EC11F3-FB4B-ADC8-6154-76325ECBF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5384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3C05127-6371-8486-F0B4-19A104B36C1D}"/>
              </a:ext>
            </a:extLst>
          </p:cNvPr>
          <p:cNvSpPr txBox="1"/>
          <p:nvPr/>
        </p:nvSpPr>
        <p:spPr>
          <a:xfrm>
            <a:off x="418518" y="195582"/>
            <a:ext cx="10554281" cy="6122830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>
            <a:defPPr>
              <a:defRPr kern="0"/>
            </a:defPPr>
          </a:lstStyle>
          <a:p>
            <a:pPr marL="12065" marR="191770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276225" algn="l"/>
              </a:tabLst>
            </a:pPr>
            <a:r>
              <a:rPr lang="it-IT" sz="3000" spc="-10" dirty="0"/>
              <a:t>Outline of the lectures</a:t>
            </a:r>
          </a:p>
          <a:p>
            <a:pPr marL="12065" marR="191770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276225" algn="l"/>
              </a:tabLst>
            </a:pPr>
            <a:endParaRPr lang="it-IT" sz="2400" spc="-10" dirty="0"/>
          </a:p>
          <a:p>
            <a:pPr marL="354965" marR="191770" indent="-342900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buFont typeface="Wingdings" panose="05000000000000000000" pitchFamily="2" charset="2"/>
              <a:buChar char="Ø"/>
              <a:tabLst>
                <a:tab pos="276225" algn="l"/>
              </a:tabLst>
            </a:pPr>
            <a:r>
              <a:rPr lang="it-IT" sz="2400" b="1" spc="-10" dirty="0"/>
              <a:t>Lecture 1 – 9:00-10:00</a:t>
            </a:r>
            <a:r>
              <a:rPr lang="it-IT" sz="2400" spc="-10" dirty="0"/>
              <a:t> </a:t>
            </a:r>
          </a:p>
          <a:p>
            <a:pPr marR="191770" indent="10795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354013" algn="l"/>
              </a:tabLst>
            </a:pPr>
            <a:r>
              <a:rPr lang="it-IT" sz="2400" spc="-10" dirty="0"/>
              <a:t>	- </a:t>
            </a:r>
            <a:r>
              <a:rPr lang="it-IT" sz="2000" spc="-10" dirty="0"/>
              <a:t>Personal background</a:t>
            </a:r>
          </a:p>
          <a:p>
            <a:pPr marR="191770" indent="10795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354013" algn="l"/>
              </a:tabLst>
            </a:pPr>
            <a:r>
              <a:rPr lang="it-IT" sz="2000" spc="-10" dirty="0"/>
              <a:t>	- Case studies of fast-slow motion analysis for friction-related problems</a:t>
            </a:r>
          </a:p>
          <a:p>
            <a:pPr marR="191770" indent="10795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354013" algn="l"/>
              </a:tabLst>
            </a:pPr>
            <a:r>
              <a:rPr lang="it-IT" sz="2000" spc="-10" dirty="0"/>
              <a:t>	- Simplified and intuitive example of fast-slow motion analysis for sliding friction</a:t>
            </a:r>
          </a:p>
          <a:p>
            <a:pPr marR="191770" indent="10795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354013" algn="l"/>
              </a:tabLst>
            </a:pPr>
            <a:endParaRPr lang="it-IT" sz="2000" spc="-10" dirty="0"/>
          </a:p>
          <a:p>
            <a:pPr marL="354965" marR="191770" indent="-342900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buFont typeface="Wingdings" panose="05000000000000000000" pitchFamily="2" charset="2"/>
              <a:buChar char="Ø"/>
              <a:tabLst>
                <a:tab pos="276225" algn="l"/>
              </a:tabLst>
            </a:pPr>
            <a:r>
              <a:rPr lang="it-IT" sz="2400" spc="-10" dirty="0"/>
              <a:t>Lecture 2 – 13:10-14:00</a:t>
            </a:r>
            <a:endParaRPr lang="it-IT" sz="2000" spc="-10" dirty="0"/>
          </a:p>
          <a:p>
            <a:pPr marL="12065" marR="191770">
              <a:lnSpc>
                <a:spcPts val="2590"/>
              </a:lnSpc>
              <a:spcBef>
                <a:spcPts val="425"/>
              </a:spcBef>
              <a:buClr>
                <a:srgbClr val="00A6D5"/>
              </a:buClr>
              <a:tabLst>
                <a:tab pos="276225" algn="l"/>
              </a:tabLst>
            </a:pPr>
            <a:r>
              <a:rPr lang="it-IT" sz="2000" spc="-10" dirty="0"/>
              <a:t>	- Mass-spring system influenced by friction for a general frequency of excitation</a:t>
            </a:r>
          </a:p>
          <a:p>
            <a:pPr>
              <a:buClr>
                <a:srgbClr val="00A6D5"/>
              </a:buClr>
              <a:tabLst>
                <a:tab pos="276225" algn="l"/>
              </a:tabLst>
            </a:pPr>
            <a:r>
              <a:rPr lang="it-IT" sz="2000" spc="-10" dirty="0"/>
              <a:t>    - Worked-out example of fast-slow motion analysis for a pile driving system</a:t>
            </a:r>
          </a:p>
          <a:p>
            <a:pPr>
              <a:buClr>
                <a:srgbClr val="00A6D5"/>
              </a:buClr>
              <a:tabLst>
                <a:tab pos="276225" algn="l"/>
              </a:tabLst>
            </a:pPr>
            <a:endParaRPr lang="it-IT" sz="2000" spc="-10" dirty="0"/>
          </a:p>
          <a:p>
            <a:pPr marL="342900" indent="-342900">
              <a:buClr>
                <a:srgbClr val="00A6D5"/>
              </a:buClr>
              <a:buFont typeface="Wingdings" panose="05000000000000000000" pitchFamily="2" charset="2"/>
              <a:buChar char="Ø"/>
              <a:tabLst>
                <a:tab pos="276225" algn="l"/>
              </a:tabLst>
            </a:pPr>
            <a:r>
              <a:rPr lang="it-IT" sz="2400" spc="-10" dirty="0"/>
              <a:t>Lecture 3 – 14:00-15:00</a:t>
            </a:r>
            <a:endParaRPr lang="it-IT" dirty="0"/>
          </a:p>
          <a:p>
            <a:pPr>
              <a:tabLst>
                <a:tab pos="276225" algn="l"/>
              </a:tabLst>
            </a:pPr>
            <a:r>
              <a:rPr lang="it-IT" sz="2400" spc="-10" dirty="0"/>
              <a:t>   - </a:t>
            </a:r>
            <a:r>
              <a:rPr lang="it-IT" sz="2000" spc="-10" dirty="0"/>
              <a:t>Follow-up: worked-out example of fast-slow motion analysis for a pile driving system</a:t>
            </a:r>
            <a:endParaRPr lang="it-IT" dirty="0"/>
          </a:p>
          <a:p>
            <a:pPr>
              <a:tabLst>
                <a:tab pos="276225" algn="l"/>
              </a:tabLst>
            </a:pPr>
            <a:r>
              <a:rPr lang="it-IT" sz="2000" spc="-10" dirty="0"/>
              <a:t>    - Example of results of the friction reduction of SDOF moving on an elastic rod</a:t>
            </a:r>
            <a:endParaRPr lang="it-IT" dirty="0"/>
          </a:p>
          <a:p>
            <a:pPr>
              <a:tabLst>
                <a:tab pos="276225" algn="l"/>
              </a:tabLst>
            </a:pPr>
            <a:r>
              <a:rPr lang="it-IT" sz="2000" spc="-10" dirty="0"/>
              <a:t>    - Discussion on hidden (fast) motion effect on stability and dynamic friction laws</a:t>
            </a:r>
            <a:endParaRPr lang="it-IT" dirty="0"/>
          </a:p>
          <a:p>
            <a:pPr marL="12065" marR="191770">
              <a:lnSpc>
                <a:spcPts val="2590"/>
              </a:lnSpc>
              <a:spcBef>
                <a:spcPts val="425"/>
              </a:spcBef>
              <a:tabLst>
                <a:tab pos="276225" algn="l"/>
              </a:tabLst>
            </a:pP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1C081-79A8-2ECD-5902-CDFD427C4C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5238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tilted orange cup and saucer spilling coffee beans on a black textured surface, forming a flowing pattern.">
            <a:extLst>
              <a:ext uri="{FF2B5EF4-FFF2-40B4-BE49-F238E27FC236}">
                <a16:creationId xmlns:a16="http://schemas.microsoft.com/office/drawing/2014/main" id="{61169D4F-6984-2579-1532-6EE981EB8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95" y="340415"/>
            <a:ext cx="9581322" cy="538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22C2C-1ED8-B509-8AFD-5E60D828A1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09185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678672-7C81-3F6D-39F7-D4F0C0AD95A6}"/>
              </a:ext>
            </a:extLst>
          </p:cNvPr>
          <p:cNvSpPr txBox="1"/>
          <p:nvPr/>
        </p:nvSpPr>
        <p:spPr>
          <a:xfrm>
            <a:off x="3772254" y="169449"/>
            <a:ext cx="412587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Personal background</a:t>
            </a:r>
            <a:endParaRPr lang="nl-N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1CF92-2856-967A-9A5E-57010F50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6" y="945710"/>
            <a:ext cx="4797373" cy="407649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0E2DBCC-A14C-B42C-B071-AC8F517B7E61}"/>
              </a:ext>
            </a:extLst>
          </p:cNvPr>
          <p:cNvSpPr txBox="1"/>
          <p:nvPr/>
        </p:nvSpPr>
        <p:spPr>
          <a:xfrm>
            <a:off x="5375973" y="945710"/>
            <a:ext cx="6435611" cy="418191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PhD in Structural Engineering (2010-2014): Vibration-based damage detection on Civil Infrastructures</a:t>
            </a: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Several Post-doctoral positions (2014-2020): Variety of projects on nonlinear dynamics between mechanical and civil engineering.</a:t>
            </a: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Assistant Professor at TU Delft (Civil Engineering), since 2020.</a:t>
            </a:r>
          </a:p>
          <a:p>
            <a:pPr marL="12700" lvl="1" indent="0">
              <a:spcBef>
                <a:spcPts val="1250"/>
              </a:spcBef>
            </a:pPr>
            <a:endParaRPr lang="en-GB" sz="2200" dirty="0"/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endParaRPr sz="2000" b="1" dirty="0"/>
          </a:p>
        </p:txBody>
      </p:sp>
      <p:pic>
        <p:nvPicPr>
          <p:cNvPr id="1026" name="Picture 2" descr="TU Delft">
            <a:extLst>
              <a:ext uri="{FF2B5EF4-FFF2-40B4-BE49-F238E27FC236}">
                <a16:creationId xmlns:a16="http://schemas.microsoft.com/office/drawing/2014/main" id="{CBE978FF-07DD-49A9-38E1-45FE2838E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62" y="4274027"/>
            <a:ext cx="5143501" cy="247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8BA7A-ED14-10A2-28B6-1BAAA338C5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U Delft">
            <a:extLst>
              <a:ext uri="{FF2B5EF4-FFF2-40B4-BE49-F238E27FC236}">
                <a16:creationId xmlns:a16="http://schemas.microsoft.com/office/drawing/2014/main" id="{8331C64C-1A0A-614B-F70B-12F49A263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0" y="947647"/>
            <a:ext cx="3619785" cy="174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42C0D-0930-4BB8-0DE7-47936AF5B657}"/>
              </a:ext>
            </a:extLst>
          </p:cNvPr>
          <p:cNvSpPr txBox="1"/>
          <p:nvPr/>
        </p:nvSpPr>
        <p:spPr>
          <a:xfrm>
            <a:off x="1784656" y="132430"/>
            <a:ext cx="9036795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Department of Engineering Structures (TU Delft)</a:t>
            </a:r>
            <a:endParaRPr lang="nl-NL" sz="32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8F25D0B-5350-AEF2-9F84-ABB5D96831C5}"/>
              </a:ext>
            </a:extLst>
          </p:cNvPr>
          <p:cNvSpPr txBox="1"/>
          <p:nvPr/>
        </p:nvSpPr>
        <p:spPr>
          <a:xfrm>
            <a:off x="4639942" y="806927"/>
            <a:ext cx="6909946" cy="2155718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Part of the Faculty of Civil Engineering and Geosciences (it consists of 7 Departments)</a:t>
            </a:r>
          </a:p>
          <a:p>
            <a:pPr marL="355600" indent="-342900">
              <a:lnSpc>
                <a:spcPct val="100000"/>
              </a:lnSpc>
              <a:spcBef>
                <a:spcPts val="12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Department of Engineering Structures: it consists of 8 sections</a:t>
            </a: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endParaRPr sz="2000" b="1" dirty="0"/>
          </a:p>
        </p:txBody>
      </p:sp>
      <p:pic>
        <p:nvPicPr>
          <p:cNvPr id="1030" name="Picture 6" descr="Over de faculteit">
            <a:extLst>
              <a:ext uri="{FF2B5EF4-FFF2-40B4-BE49-F238E27FC236}">
                <a16:creationId xmlns:a16="http://schemas.microsoft.com/office/drawing/2014/main" id="{6E881C57-CCA7-E4B9-FA1C-2D7FBF1A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562" y="3755472"/>
            <a:ext cx="2453281" cy="18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rst years uncover TU Delft secrets - Delta">
            <a:extLst>
              <a:ext uri="{FF2B5EF4-FFF2-40B4-BE49-F238E27FC236}">
                <a16:creationId xmlns:a16="http://schemas.microsoft.com/office/drawing/2014/main" id="{E86C75A0-5274-3C5F-46AE-B5DBE2B5D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176" y="3755472"/>
            <a:ext cx="2758664" cy="183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1DC21-39E9-B9A5-504B-93200BD1E50B}"/>
              </a:ext>
            </a:extLst>
          </p:cNvPr>
          <p:cNvSpPr txBox="1"/>
          <p:nvPr/>
        </p:nvSpPr>
        <p:spPr>
          <a:xfrm>
            <a:off x="9640072" y="5226101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Concrete Structures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51CE0-DEB0-96F7-C2CA-9046C8A4D0C9}"/>
              </a:ext>
            </a:extLst>
          </p:cNvPr>
          <p:cNvSpPr txBox="1"/>
          <p:nvPr/>
        </p:nvSpPr>
        <p:spPr>
          <a:xfrm>
            <a:off x="232859" y="3148901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Steel and Composites Structures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B84E34-69EB-DD56-B3E6-976F0AC25393}"/>
              </a:ext>
            </a:extLst>
          </p:cNvPr>
          <p:cNvSpPr txBox="1"/>
          <p:nvPr/>
        </p:nvSpPr>
        <p:spPr>
          <a:xfrm>
            <a:off x="8234545" y="3170663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Dynamics of Solids and Structures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FC5F6-C89D-2275-AE56-EBCEA69732FA}"/>
              </a:ext>
            </a:extLst>
          </p:cNvPr>
          <p:cNvSpPr txBox="1"/>
          <p:nvPr/>
        </p:nvSpPr>
        <p:spPr>
          <a:xfrm>
            <a:off x="220482" y="4188978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Railway Engineering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C372E-F053-12BE-400C-B2C47BA79BAC}"/>
              </a:ext>
            </a:extLst>
          </p:cNvPr>
          <p:cNvSpPr txBox="1"/>
          <p:nvPr/>
        </p:nvSpPr>
        <p:spPr>
          <a:xfrm>
            <a:off x="9383905" y="4201737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Pavement Engineering</a:t>
            </a: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DCDDC-B6D1-2EAA-34EF-EEC4AE7AEC6D}"/>
              </a:ext>
            </a:extLst>
          </p:cNvPr>
          <p:cNvSpPr txBox="1"/>
          <p:nvPr/>
        </p:nvSpPr>
        <p:spPr>
          <a:xfrm>
            <a:off x="220482" y="5147791"/>
            <a:ext cx="284468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Resources and Recycling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7248D-7158-AC64-3131-ECC04FDE20A4}"/>
              </a:ext>
            </a:extLst>
          </p:cNvPr>
          <p:cNvSpPr txBox="1"/>
          <p:nvPr/>
        </p:nvSpPr>
        <p:spPr>
          <a:xfrm>
            <a:off x="4204141" y="3169387"/>
            <a:ext cx="380847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/>
              <a:t>Biobased Materials and Structures</a:t>
            </a:r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294E2-5DFC-A491-FEAA-A71E0A1E2FFA}"/>
              </a:ext>
            </a:extLst>
          </p:cNvPr>
          <p:cNvSpPr txBox="1"/>
          <p:nvPr/>
        </p:nvSpPr>
        <p:spPr>
          <a:xfrm>
            <a:off x="3973595" y="5949929"/>
            <a:ext cx="468367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b="1" dirty="0"/>
              <a:t>Mechanics and Physics of Structures</a:t>
            </a:r>
            <a:endParaRPr lang="it-IT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BE4A41-842F-7356-B8E3-B37EF53117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9416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804F91-D8D3-5D63-E55A-1F714793DF63}"/>
              </a:ext>
            </a:extLst>
          </p:cNvPr>
          <p:cNvSpPr txBox="1"/>
          <p:nvPr/>
        </p:nvSpPr>
        <p:spPr>
          <a:xfrm>
            <a:off x="1058383" y="169078"/>
            <a:ext cx="1104138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What do we do in Mechanics and Physics of Structures ?</a:t>
            </a:r>
            <a:endParaRPr lang="nl-NL" sz="3200" dirty="0"/>
          </a:p>
        </p:txBody>
      </p:sp>
      <p:pic>
        <p:nvPicPr>
          <p:cNvPr id="2050" name="Picture 2" descr="Michaël Steenbergen MSc PhD - Associate Professor - Delft University of  Technology | LinkedIn">
            <a:extLst>
              <a:ext uri="{FF2B5EF4-FFF2-40B4-BE49-F238E27FC236}">
                <a16:creationId xmlns:a16="http://schemas.microsoft.com/office/drawing/2014/main" id="{A06AB279-665C-05DA-8E4F-F7E74B566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390650"/>
            <a:ext cx="1558290" cy="15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81165A-218F-AECC-27CD-D00523FC8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" y="1390650"/>
            <a:ext cx="1558290" cy="155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18530EDD-5B4F-E4B7-654A-1B8B3A16BDC3}"/>
              </a:ext>
            </a:extLst>
          </p:cNvPr>
          <p:cNvSpPr txBox="1"/>
          <p:nvPr/>
        </p:nvSpPr>
        <p:spPr>
          <a:xfrm>
            <a:off x="861123" y="760925"/>
            <a:ext cx="6435611" cy="14786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sz="2200" dirty="0"/>
              <a:t>A. Cabboi</a:t>
            </a:r>
          </a:p>
          <a:p>
            <a:pPr marL="12700" lvl="1" indent="0">
              <a:spcBef>
                <a:spcPts val="1250"/>
              </a:spcBef>
            </a:pPr>
            <a:endParaRPr lang="en-GB" sz="2200" dirty="0"/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endParaRPr sz="2000" b="1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2AFCD90-8803-3DF9-FF61-E4839A3E4CF6}"/>
              </a:ext>
            </a:extLst>
          </p:cNvPr>
          <p:cNvSpPr txBox="1"/>
          <p:nvPr/>
        </p:nvSpPr>
        <p:spPr>
          <a:xfrm>
            <a:off x="2491740" y="742750"/>
            <a:ext cx="6435611" cy="14786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sz="2200" dirty="0"/>
              <a:t>M. Steenbergen</a:t>
            </a:r>
          </a:p>
          <a:p>
            <a:pPr marL="12700" lvl="1" indent="0">
              <a:spcBef>
                <a:spcPts val="1250"/>
              </a:spcBef>
            </a:pPr>
            <a:endParaRPr lang="en-GB" sz="2200" dirty="0"/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endParaRPr sz="2000" b="1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0B5F413-94DA-7AE8-7442-BAF4B23FF9C9}"/>
              </a:ext>
            </a:extLst>
          </p:cNvPr>
          <p:cNvSpPr txBox="1"/>
          <p:nvPr/>
        </p:nvSpPr>
        <p:spPr>
          <a:xfrm>
            <a:off x="5764686" y="880531"/>
            <a:ext cx="6017430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400" dirty="0"/>
              <a:t>Group of PhD candidates and Post-docs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04F1B0-69CD-C80E-C205-4D07573A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86" y="1862113"/>
            <a:ext cx="1628775" cy="21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B9F07E15-02EE-BDC0-EA2B-6247F58E3703}"/>
              </a:ext>
            </a:extLst>
          </p:cNvPr>
          <p:cNvSpPr txBox="1"/>
          <p:nvPr/>
        </p:nvSpPr>
        <p:spPr>
          <a:xfrm>
            <a:off x="5874957" y="1320577"/>
            <a:ext cx="1558291" cy="43729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dirty="0"/>
              <a:t>E. Sulollari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9E50BE2-21C3-4B8F-5674-5067BFC5D299}"/>
              </a:ext>
            </a:extLst>
          </p:cNvPr>
          <p:cNvSpPr txBox="1"/>
          <p:nvPr/>
        </p:nvSpPr>
        <p:spPr>
          <a:xfrm>
            <a:off x="8061805" y="1275530"/>
            <a:ext cx="1558291" cy="43729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dirty="0"/>
              <a:t>Y. Zheng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BC6E9D5-C46B-BA74-5D17-285B9A21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839" y="1863089"/>
            <a:ext cx="1628775" cy="21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4D2AF65-F583-B461-3960-62ED1FFC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788" y="1873835"/>
            <a:ext cx="1452330" cy="21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4FCFDE4B-E84D-F0EE-2255-2A5084D452DB}"/>
              </a:ext>
            </a:extLst>
          </p:cNvPr>
          <p:cNvSpPr txBox="1"/>
          <p:nvPr/>
        </p:nvSpPr>
        <p:spPr>
          <a:xfrm>
            <a:off x="10037319" y="1263405"/>
            <a:ext cx="1558291" cy="43729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dirty="0"/>
              <a:t>S. Zhou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3CCE0CA8-920F-5C8E-B7D9-AF7B089B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73" y="4451654"/>
            <a:ext cx="1720215" cy="22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71F025C4-B171-8082-39FC-9A98FE01229F}"/>
              </a:ext>
            </a:extLst>
          </p:cNvPr>
          <p:cNvSpPr txBox="1"/>
          <p:nvPr/>
        </p:nvSpPr>
        <p:spPr>
          <a:xfrm>
            <a:off x="6965052" y="4052623"/>
            <a:ext cx="1558291" cy="43729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dirty="0"/>
              <a:t>S. Song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444EB519-6C68-BCDD-83E0-024FB94A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30" y="4428545"/>
            <a:ext cx="1729332" cy="230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B14A9101-7A4D-663D-8032-103F33A66CA7}"/>
              </a:ext>
            </a:extLst>
          </p:cNvPr>
          <p:cNvSpPr txBox="1"/>
          <p:nvPr/>
        </p:nvSpPr>
        <p:spPr>
          <a:xfrm>
            <a:off x="9069642" y="4087262"/>
            <a:ext cx="1558291" cy="437299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en-GB" dirty="0"/>
              <a:t>Y. Zheng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FAA2912-21AC-D608-DB9E-AC0251DDF2EC}"/>
              </a:ext>
            </a:extLst>
          </p:cNvPr>
          <p:cNvSpPr txBox="1"/>
          <p:nvPr/>
        </p:nvSpPr>
        <p:spPr>
          <a:xfrm>
            <a:off x="250424" y="3578665"/>
            <a:ext cx="6017430" cy="19268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400" b="1" dirty="0"/>
              <a:t>Main areas of research</a:t>
            </a:r>
          </a:p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Tx/>
              <a:buChar char="-"/>
            </a:pPr>
            <a:r>
              <a:rPr lang="en-GB" sz="2400" dirty="0"/>
              <a:t>Vibration propagation</a:t>
            </a:r>
          </a:p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Tx/>
              <a:buChar char="-"/>
            </a:pPr>
            <a:r>
              <a:rPr lang="en-GB" sz="2400" dirty="0"/>
              <a:t>Dynamic characterization of systems</a:t>
            </a:r>
          </a:p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Tx/>
              <a:buChar char="-"/>
            </a:pPr>
            <a:r>
              <a:rPr lang="en-GB" sz="2400" dirty="0"/>
              <a:t>Contact dynamics and tribology</a:t>
            </a:r>
          </a:p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Tx/>
              <a:buChar char="-"/>
            </a:pPr>
            <a:r>
              <a:rPr lang="en-GB" sz="2400" dirty="0"/>
              <a:t>Nonlinear vibration and damping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31828-53C9-3740-5A29-EB03707D26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0847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810895-7AA0-F061-0886-C682E1341036}"/>
              </a:ext>
            </a:extLst>
          </p:cNvPr>
          <p:cNvSpPr txBox="1"/>
          <p:nvPr/>
        </p:nvSpPr>
        <p:spPr>
          <a:xfrm>
            <a:off x="1767043" y="249088"/>
            <a:ext cx="1104138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A6D5"/>
                </a:solidFill>
                <a:effectLst/>
                <a:latin typeface="Arial" panose="020B0604020202020204" pitchFamily="34" charset="0"/>
              </a:rPr>
              <a:t>How did I end up working on slow-fast motions? </a:t>
            </a:r>
            <a:endParaRPr lang="nl-N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0E25C-CAF6-7801-7726-6CCDEBD01E3A}"/>
              </a:ext>
            </a:extLst>
          </p:cNvPr>
          <p:cNvSpPr txBox="1"/>
          <p:nvPr/>
        </p:nvSpPr>
        <p:spPr>
          <a:xfrm>
            <a:off x="334328" y="982980"/>
            <a:ext cx="11461432" cy="728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1800" dirty="0"/>
              <a:t>One of my post-doctoral projects in 2018 was about the installation and decommissionin</a:t>
            </a:r>
            <a:r>
              <a:rPr lang="en-GB" dirty="0"/>
              <a:t>g of a slip joint for wind turbine connections.</a:t>
            </a:r>
            <a:endParaRPr lang="en-GB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B691A1-BE12-A273-04E8-7462441FD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8" y="2025400"/>
            <a:ext cx="4418120" cy="14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48A6F2-500E-B40B-0E58-E8473C7B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47" y="1554940"/>
            <a:ext cx="6767513" cy="30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71BCE1-E32B-EA0E-D467-D13F65C5D27E}"/>
              </a:ext>
            </a:extLst>
          </p:cNvPr>
          <p:cNvSpPr txBox="1"/>
          <p:nvPr/>
        </p:nvSpPr>
        <p:spPr>
          <a:xfrm>
            <a:off x="277573" y="4635231"/>
            <a:ext cx="11461432" cy="10618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1800" dirty="0"/>
              <a:t>- The concept of a slip joint is still not used </a:t>
            </a:r>
            <a:r>
              <a:rPr lang="en-GB" dirty="0"/>
              <a:t>as a standard design concept. The two tasks I had to work on at TUD were: </a:t>
            </a:r>
            <a:r>
              <a:rPr lang="en-GB" b="1" dirty="0"/>
              <a:t>can we exploit an induced fast vibration to </a:t>
            </a:r>
            <a:r>
              <a:rPr lang="en-GB" dirty="0"/>
              <a:t>(a) create a sound contact during installation and (b) disconnect the slip joint in case of decommissioning of the wind turbine?</a:t>
            </a:r>
            <a:endParaRPr lang="en-GB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2DD82-6B67-CAAA-B94C-4E4187B0E014}"/>
              </a:ext>
            </a:extLst>
          </p:cNvPr>
          <p:cNvSpPr txBox="1"/>
          <p:nvPr/>
        </p:nvSpPr>
        <p:spPr>
          <a:xfrm>
            <a:off x="2432308" y="5823251"/>
            <a:ext cx="9205912" cy="1523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12700" marR="5080">
              <a:spcBef>
                <a:spcPts val="425"/>
              </a:spcBef>
            </a:pPr>
            <a:r>
              <a:rPr lang="en-GB" sz="1000" dirty="0"/>
              <a:t>The two images from this slide and from the next slide are taken from:</a:t>
            </a:r>
          </a:p>
          <a:p>
            <a:pPr marL="184150" marR="5080" indent="-171450">
              <a:spcBef>
                <a:spcPts val="425"/>
              </a:spcBef>
              <a:buFontTx/>
              <a:buChar char="-"/>
            </a:pPr>
            <a:r>
              <a:rPr lang="en-GB" sz="1000" dirty="0"/>
              <a:t>Alessandro Cabboi, Thijs Kamphuis, Evert van Veldhuizen, Maxim </a:t>
            </a:r>
            <a:r>
              <a:rPr lang="en-GB" sz="1000" dirty="0" err="1"/>
              <a:t>Segeren</a:t>
            </a:r>
            <a:r>
              <a:rPr lang="en-GB" sz="1000" dirty="0"/>
              <a:t>, Hayo Hendrikse, Vibration-assisted decommissioning of a slip joint: Application to an offshore wind turbine, Marine Structures, Volume 76, 2021.</a:t>
            </a:r>
          </a:p>
          <a:p>
            <a:pPr marL="184150" marR="5080" indent="-171450">
              <a:spcBef>
                <a:spcPts val="425"/>
              </a:spcBef>
              <a:buFontTx/>
              <a:buChar char="-"/>
            </a:pPr>
            <a:r>
              <a:rPr lang="en-GB" sz="1000" dirty="0"/>
              <a:t>Alessandro Cabboi, Maxim </a:t>
            </a:r>
            <a:r>
              <a:rPr lang="en-GB" sz="1000" dirty="0" err="1"/>
              <a:t>Segeren</a:t>
            </a:r>
            <a:r>
              <a:rPr lang="en-GB" sz="1000" dirty="0"/>
              <a:t>, Hayo Hendrikse, Andrei Metrikine, Vibration-assisted installation and decommissioning of a slip-joint, Engineering Structures, Volume 209, 2020.</a:t>
            </a:r>
          </a:p>
          <a:p>
            <a:pPr marL="184150" marR="5080" indent="-171450">
              <a:spcBef>
                <a:spcPts val="425"/>
              </a:spcBef>
              <a:buFontTx/>
              <a:buChar char="-"/>
            </a:pPr>
            <a:endParaRPr lang="en-GB" sz="1000" dirty="0"/>
          </a:p>
          <a:p>
            <a:pPr marL="12700" marR="5080">
              <a:lnSpc>
                <a:spcPts val="2590"/>
              </a:lnSpc>
              <a:spcBef>
                <a:spcPts val="425"/>
              </a:spcBef>
            </a:pPr>
            <a:endParaRPr lang="en-GB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1CAD-ABCF-C83F-F703-E3CCE7B022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5247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739C3E6-8CA8-C0E4-3D99-B51926BD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4"/>
          <a:stretch>
            <a:fillRect/>
          </a:stretch>
        </p:blipFill>
        <p:spPr bwMode="auto">
          <a:xfrm>
            <a:off x="7579032" y="912658"/>
            <a:ext cx="3666033" cy="287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123368B-A38D-6FF7-8C8C-7BF36D5C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5" y="1262242"/>
            <a:ext cx="5854951" cy="191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51519-51C6-28B8-23FD-9E1EB4A0363C}"/>
              </a:ext>
            </a:extLst>
          </p:cNvPr>
          <p:cNvSpPr txBox="1"/>
          <p:nvPr/>
        </p:nvSpPr>
        <p:spPr>
          <a:xfrm>
            <a:off x="245416" y="727992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b="1" dirty="0"/>
              <a:t>Lab-scale tests</a:t>
            </a:r>
            <a:endParaRPr lang="it-IT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55E0E-ACBD-ACD7-1C82-7F95EC077C77}"/>
              </a:ext>
            </a:extLst>
          </p:cNvPr>
          <p:cNvSpPr txBox="1"/>
          <p:nvPr/>
        </p:nvSpPr>
        <p:spPr>
          <a:xfrm>
            <a:off x="245416" y="3506700"/>
            <a:ext cx="60949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b="1" dirty="0"/>
              <a:t>Offshore tests</a:t>
            </a:r>
            <a:endParaRPr lang="it-IT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0410B-61C7-DCA8-E412-52EA377226EA}"/>
              </a:ext>
            </a:extLst>
          </p:cNvPr>
          <p:cNvSpPr txBox="1"/>
          <p:nvPr/>
        </p:nvSpPr>
        <p:spPr>
          <a:xfrm>
            <a:off x="2618653" y="143217"/>
            <a:ext cx="11461432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A6D5"/>
                </a:solidFill>
                <a:latin typeface="Arial" panose="020B0604020202020204" pitchFamily="34" charset="0"/>
              </a:rPr>
              <a:t>Some results from the slip joint project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86FB17F8-8647-92A1-50DB-A047394BD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8" r="21947"/>
          <a:stretch>
            <a:fillRect/>
          </a:stretch>
        </p:blipFill>
        <p:spPr bwMode="auto">
          <a:xfrm>
            <a:off x="822581" y="3976097"/>
            <a:ext cx="1948495" cy="203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E9E8511-6A71-F98C-1DC9-BBE937955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90"/>
          <a:stretch>
            <a:fillRect/>
          </a:stretch>
        </p:blipFill>
        <p:spPr bwMode="auto">
          <a:xfrm>
            <a:off x="3362804" y="3610925"/>
            <a:ext cx="1842266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828D3B7-4397-55D3-8D04-BAE6E49D7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92" r="1066"/>
          <a:stretch>
            <a:fillRect/>
          </a:stretch>
        </p:blipFill>
        <p:spPr bwMode="auto">
          <a:xfrm>
            <a:off x="3574489" y="5124515"/>
            <a:ext cx="141889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9FB57C9-34B8-CC38-9314-957C0CF9A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43" y="4117467"/>
            <a:ext cx="5910165" cy="26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9E976-A746-97F9-0D53-115A14A8E3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834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5EC6A12B-84AF-2BCA-E908-DBDC4D9129C6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98647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3200" dirty="0"/>
              <a:t>Are there other applications in which we can alter the friction behaviour through vibration? Part 1</a:t>
            </a:r>
            <a:endParaRPr sz="3200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B2DCA20-C969-9F7E-A65F-0DCF70F163B9}"/>
              </a:ext>
            </a:extLst>
          </p:cNvPr>
          <p:cNvSpPr txBox="1"/>
          <p:nvPr/>
        </p:nvSpPr>
        <p:spPr>
          <a:xfrm>
            <a:off x="412536" y="1384463"/>
            <a:ext cx="11218844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400" b="1" dirty="0"/>
              <a:t>Pile driving for monopiles</a:t>
            </a:r>
            <a:endParaRPr sz="2400" b="1" dirty="0">
              <a:latin typeface="Arial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DB7F6D-095E-9B95-A50E-E668901FB4BA}"/>
              </a:ext>
            </a:extLst>
          </p:cNvPr>
          <p:cNvSpPr txBox="1">
            <a:spLocks/>
          </p:cNvSpPr>
          <p:nvPr/>
        </p:nvSpPr>
        <p:spPr>
          <a:xfrm>
            <a:off x="290002" y="1772390"/>
            <a:ext cx="10596614" cy="3313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 alternative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method was proposed by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TU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Delft: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Gentle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Piles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GDP).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Idea consists to combine: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a) low-frequency/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axial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b) high-frequency/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torsional loading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method is envisaged to:  </a:t>
            </a:r>
          </a:p>
          <a:p>
            <a:pPr marL="5715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 installation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5715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reduce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emissions </a:t>
            </a:r>
          </a:p>
          <a:p>
            <a:pPr marL="57150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b="1" i="1" dirty="0">
              <a:solidFill>
                <a:srgbClr val="00A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trim_GDP_test">
            <a:hlinkClick r:id="" action="ppaction://media"/>
            <a:extLst>
              <a:ext uri="{FF2B5EF4-FFF2-40B4-BE49-F238E27FC236}">
                <a16:creationId xmlns:a16="http://schemas.microsoft.com/office/drawing/2014/main" id="{AFA3E5FA-CC1A-B382-50F7-8BB480ABC7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043" t="-1" r="20698" b="18857"/>
          <a:stretch/>
        </p:blipFill>
        <p:spPr>
          <a:xfrm>
            <a:off x="4637070" y="2539690"/>
            <a:ext cx="3962400" cy="3052059"/>
          </a:xfrm>
          <a:prstGeom prst="rect">
            <a:avLst/>
          </a:prstGeom>
        </p:spPr>
      </p:pic>
      <p:pic>
        <p:nvPicPr>
          <p:cNvPr id="8" name="Picture 7" descr="A group of construction workers at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7CEC78EC-7A08-08A2-1C9C-42C03D21EF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" r="6607"/>
          <a:stretch/>
        </p:blipFill>
        <p:spPr>
          <a:xfrm>
            <a:off x="8933431" y="2550669"/>
            <a:ext cx="3096758" cy="1813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F334E-19A1-E33F-1814-AF74FB898D03}"/>
              </a:ext>
            </a:extLst>
          </p:cNvPr>
          <p:cNvSpPr txBox="1"/>
          <p:nvPr/>
        </p:nvSpPr>
        <p:spPr>
          <a:xfrm>
            <a:off x="2183524" y="6008513"/>
            <a:ext cx="9918087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00050" lvl="1" indent="0"/>
            <a:r>
              <a:rPr lang="en-GB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slide is a courtesy from: </a:t>
            </a:r>
            <a:r>
              <a:rPr lang="en-GB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Dr. Athanasios </a:t>
            </a:r>
            <a:r>
              <a:rPr lang="en-GB" sz="1400" b="1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Tsetas</a:t>
            </a:r>
            <a:r>
              <a:rPr lang="en-GB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More details on this work can be found in his recent papers, specifically: </a:t>
            </a:r>
            <a:r>
              <a:rPr lang="en-GB" sz="1400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Tsetas</a:t>
            </a:r>
            <a:r>
              <a:rPr lang="en-GB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A., Tsouvalas A., Metrikine, </a:t>
            </a:r>
            <a:r>
              <a:rPr lang="en-GB" sz="14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mechanics of the Gentle Driving of Piles</a:t>
            </a:r>
            <a:r>
              <a:rPr lang="en-GB" sz="14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(2023) International Journal of Solids and Structures.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B9EB2-377D-8DF2-DC51-21ABD09EF1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552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0"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3">
            <a:extLst>
              <a:ext uri="{FF2B5EF4-FFF2-40B4-BE49-F238E27FC236}">
                <a16:creationId xmlns:a16="http://schemas.microsoft.com/office/drawing/2014/main" id="{2D0798F5-D080-8B4C-8DD5-61E5D0FF370A}"/>
              </a:ext>
            </a:extLst>
          </p:cNvPr>
          <p:cNvSpPr txBox="1"/>
          <p:nvPr/>
        </p:nvSpPr>
        <p:spPr>
          <a:xfrm>
            <a:off x="204432" y="1344343"/>
            <a:ext cx="9059387" cy="38792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lang="en-GB" sz="2400" b="1" dirty="0"/>
              <a:t>Vibrational displacement or vibration separation of particles</a:t>
            </a:r>
            <a:endParaRPr sz="2400" b="1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FCC4FB5C-E187-2BA4-24B3-89A8A12E3A66}"/>
              </a:ext>
            </a:extLst>
          </p:cNvPr>
          <p:cNvSpPr txBox="1">
            <a:spLocks noGrp="1"/>
          </p:cNvSpPr>
          <p:nvPr/>
        </p:nvSpPr>
        <p:spPr>
          <a:xfrm>
            <a:off x="1021891" y="119514"/>
            <a:ext cx="98647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900" b="0" i="0">
                <a:solidFill>
                  <a:srgbClr val="00A6D5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GB" sz="3200" dirty="0"/>
              <a:t>Are there other applications in which we can alter the friction behaviour through vibration? Part 2</a:t>
            </a:r>
            <a:endParaRPr sz="3200" dirty="0"/>
          </a:p>
        </p:txBody>
      </p:sp>
      <p:pic>
        <p:nvPicPr>
          <p:cNvPr id="5" name="yt1z.net - Stainless Steel Vibrating Conveyor (360p)">
            <a:hlinkClick r:id="" action="ppaction://media"/>
            <a:extLst>
              <a:ext uri="{FF2B5EF4-FFF2-40B4-BE49-F238E27FC236}">
                <a16:creationId xmlns:a16="http://schemas.microsoft.com/office/drawing/2014/main" id="{FAA00DCE-DFEE-688C-4D99-AC9CA1D42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46" y="2007577"/>
            <a:ext cx="1942531" cy="346193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478A7F78-D5DA-62AA-6F08-AE6680D86C97}"/>
              </a:ext>
            </a:extLst>
          </p:cNvPr>
          <p:cNvSpPr txBox="1"/>
          <p:nvPr/>
        </p:nvSpPr>
        <p:spPr>
          <a:xfrm>
            <a:off x="2659867" y="2095832"/>
            <a:ext cx="9059387" cy="105477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Ø"/>
            </a:pPr>
            <a:r>
              <a:rPr lang="en-GB" sz="2400" dirty="0"/>
              <a:t>In recycling processes, vibrating conveyors are more often used to even distribute materials that need to be separated and recycled </a:t>
            </a:r>
            <a:endParaRPr sz="24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C2113D2-D974-CC3F-BB7C-EA15F09925C0}"/>
              </a:ext>
            </a:extLst>
          </p:cNvPr>
          <p:cNvSpPr txBox="1"/>
          <p:nvPr/>
        </p:nvSpPr>
        <p:spPr>
          <a:xfrm>
            <a:off x="2722929" y="3451204"/>
            <a:ext cx="9059387" cy="72135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>
            <a:defPPr>
              <a:defRPr kern="0"/>
            </a:defPPr>
          </a:lstStyle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 panose="05000000000000000000" pitchFamily="2" charset="2"/>
              <a:buChar char="Ø"/>
            </a:pPr>
            <a:r>
              <a:rPr lang="en-GB" sz="2400" dirty="0"/>
              <a:t>Applications span from chemical industry, food industry and to mining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199FF-8FFB-9513-BE69-059EF3D3DA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t-IT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C592F-6C2C-4132-796E-2C627D119823}"/>
              </a:ext>
            </a:extLst>
          </p:cNvPr>
          <p:cNvSpPr txBox="1"/>
          <p:nvPr/>
        </p:nvSpPr>
        <p:spPr>
          <a:xfrm>
            <a:off x="2722929" y="5144325"/>
            <a:ext cx="609517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it-IT" dirty="0"/>
              <a:t>https://www.youtube.com/shorts/bCSknafmmOU</a:t>
            </a:r>
          </a:p>
        </p:txBody>
      </p:sp>
    </p:spTree>
    <p:extLst>
      <p:ext uri="{BB962C8B-B14F-4D97-AF65-F5344CB8AC3E}">
        <p14:creationId xmlns:p14="http://schemas.microsoft.com/office/powerpoint/2010/main" val="40753197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asis uitgebreid sjabloon" id="{7537F33F-3839-8B44-AD49-D95CD72F9DFA}" vid="{A8BF4048-0FE2-714D-B48F-5A9977B08C8D}"/>
    </a:ext>
  </a:extLst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878a322-d110-404d-8591-8977e4f7768d">
      <UserInfo>
        <DisplayName>Jakob Napiontek</DisplayName>
        <AccountId>2337</AccountId>
        <AccountType/>
      </UserInfo>
      <UserInfo>
        <DisplayName>Tom van Petersen</DisplayName>
        <AccountId>2338</AccountId>
        <AccountType/>
      </UserInfo>
      <UserInfo>
        <DisplayName>Maurits van der Wijk</DisplayName>
        <AccountId>2339</AccountId>
        <AccountType/>
      </UserInfo>
      <UserInfo>
        <DisplayName>Aina Cabrero Sinol</DisplayName>
        <AccountId>2340</AccountId>
        <AccountType/>
      </UserInfo>
      <UserInfo>
        <DisplayName>Janne Hargens</DisplayName>
        <AccountId>7539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4AED04A-369C-4869-B1AE-C9FCD3594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E56878-FF92-4009-ACD7-316E49AF9A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0FA753-BE94-4D70-8659-8E115CC0BC99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4878a322-d110-404d-8591-8977e4f7768d"/>
    <ds:schemaRef ds:uri="0fee4eeb-e725-4e09-a2c6-b2e7e1963b2c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 Delft</Template>
  <TotalTime>4314</TotalTime>
  <Words>1605</Words>
  <Application>Microsoft Office PowerPoint</Application>
  <PresentationFormat>Widescreen</PresentationFormat>
  <Paragraphs>173</Paragraphs>
  <Slides>20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Roboto Slab Medium</vt:lpstr>
      <vt:lpstr>Roboto Slab Regular Regular</vt:lpstr>
      <vt:lpstr>Symbol</vt:lpstr>
      <vt:lpstr>Wingdings</vt:lpstr>
      <vt:lpstr>TU Delft</vt:lpstr>
      <vt:lpstr>Equation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Alessandro Cabboi</cp:lastModifiedBy>
  <cp:revision>326</cp:revision>
  <cp:lastPrinted>2025-03-19T18:08:36Z</cp:lastPrinted>
  <dcterms:created xsi:type="dcterms:W3CDTF">2022-12-05T10:58:58Z</dcterms:created>
  <dcterms:modified xsi:type="dcterms:W3CDTF">2025-06-15T13:30:18Z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